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57" r:id="rId3"/>
    <p:sldId id="258" r:id="rId4"/>
    <p:sldId id="266" r:id="rId5"/>
    <p:sldId id="259" r:id="rId6"/>
    <p:sldId id="267" r:id="rId7"/>
    <p:sldId id="273" r:id="rId8"/>
    <p:sldId id="268" r:id="rId9"/>
    <p:sldId id="272" r:id="rId10"/>
    <p:sldId id="269" r:id="rId11"/>
    <p:sldId id="270" r:id="rId12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od" initials="G" lastIdx="1" clrIdx="0">
    <p:extLst>
      <p:ext uri="{19B8F6BF-5375-455C-9EA6-DF929625EA0E}">
        <p15:presenceInfo xmlns:p15="http://schemas.microsoft.com/office/powerpoint/2012/main" userId="God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Style moye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3217" autoAdjust="0"/>
    <p:restoredTop sz="94660"/>
  </p:normalViewPr>
  <p:slideViewPr>
    <p:cSldViewPr snapToGrid="0">
      <p:cViewPr varScale="1">
        <p:scale>
          <a:sx n="91" d="100"/>
          <a:sy n="91" d="100"/>
        </p:scale>
        <p:origin x="144" y="1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Modifier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A9121-DF61-4C9E-A263-BF28C077FFA2}" type="datetimeFigureOut">
              <a:rPr lang="fr-BE" smtClean="0"/>
              <a:t>23-12-18</a:t>
            </a:fld>
            <a:endParaRPr lang="fr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64BE50-7391-4F09-A78E-5D523A6BC144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9785904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A9121-DF61-4C9E-A263-BF28C077FFA2}" type="datetimeFigureOut">
              <a:rPr lang="fr-BE" smtClean="0"/>
              <a:t>23-12-18</a:t>
            </a:fld>
            <a:endParaRPr lang="fr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64BE50-7391-4F09-A78E-5D523A6BC144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3304956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A9121-DF61-4C9E-A263-BF28C077FFA2}" type="datetimeFigureOut">
              <a:rPr lang="fr-BE" smtClean="0"/>
              <a:t>23-12-18</a:t>
            </a:fld>
            <a:endParaRPr lang="fr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64BE50-7391-4F09-A78E-5D523A6BC144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7251966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A9121-DF61-4C9E-A263-BF28C077FFA2}" type="datetimeFigureOut">
              <a:rPr lang="fr-BE" smtClean="0"/>
              <a:t>23-12-18</a:t>
            </a:fld>
            <a:endParaRPr lang="fr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64BE50-7391-4F09-A78E-5D523A6BC144}" type="slidenum">
              <a:rPr lang="fr-BE" smtClean="0"/>
              <a:t>‹N°›</a:t>
            </a:fld>
            <a:endParaRPr lang="fr-BE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7034889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A9121-DF61-4C9E-A263-BF28C077FFA2}" type="datetimeFigureOut">
              <a:rPr lang="fr-BE" smtClean="0"/>
              <a:t>23-12-18</a:t>
            </a:fld>
            <a:endParaRPr lang="fr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64BE50-7391-4F09-A78E-5D523A6BC144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6330988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A9121-DF61-4C9E-A263-BF28C077FFA2}" type="datetimeFigureOut">
              <a:rPr lang="fr-BE" smtClean="0"/>
              <a:t>23-12-18</a:t>
            </a:fld>
            <a:endParaRPr lang="fr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64BE50-7391-4F09-A78E-5D523A6BC144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5813079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A9121-DF61-4C9E-A263-BF28C077FFA2}" type="datetimeFigureOut">
              <a:rPr lang="fr-BE" smtClean="0"/>
              <a:t>23-12-18</a:t>
            </a:fld>
            <a:endParaRPr lang="fr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64BE50-7391-4F09-A78E-5D523A6BC144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22139743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A9121-DF61-4C9E-A263-BF28C077FFA2}" type="datetimeFigureOut">
              <a:rPr lang="fr-BE" smtClean="0"/>
              <a:t>23-12-18</a:t>
            </a:fld>
            <a:endParaRPr lang="fr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64BE50-7391-4F09-A78E-5D523A6BC144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330167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A9121-DF61-4C9E-A263-BF28C077FFA2}" type="datetimeFigureOut">
              <a:rPr lang="fr-BE" smtClean="0"/>
              <a:t>23-12-18</a:t>
            </a:fld>
            <a:endParaRPr lang="fr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64BE50-7391-4F09-A78E-5D523A6BC144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1366814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A9121-DF61-4C9E-A263-BF28C077FFA2}" type="datetimeFigureOut">
              <a:rPr lang="fr-BE" smtClean="0"/>
              <a:t>23-12-18</a:t>
            </a:fld>
            <a:endParaRPr lang="fr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64BE50-7391-4F09-A78E-5D523A6BC144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9372162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A9121-DF61-4C9E-A263-BF28C077FFA2}" type="datetimeFigureOut">
              <a:rPr lang="fr-BE" smtClean="0"/>
              <a:t>23-12-18</a:t>
            </a:fld>
            <a:endParaRPr lang="fr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64BE50-7391-4F09-A78E-5D523A6BC144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6767636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A9121-DF61-4C9E-A263-BF28C077FFA2}" type="datetimeFigureOut">
              <a:rPr lang="fr-BE" smtClean="0"/>
              <a:t>23-12-18</a:t>
            </a:fld>
            <a:endParaRPr lang="fr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64BE50-7391-4F09-A78E-5D523A6BC144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8462528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A9121-DF61-4C9E-A263-BF28C077FFA2}" type="datetimeFigureOut">
              <a:rPr lang="fr-BE" smtClean="0"/>
              <a:t>23-12-18</a:t>
            </a:fld>
            <a:endParaRPr lang="fr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64BE50-7391-4F09-A78E-5D523A6BC144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0545022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A9121-DF61-4C9E-A263-BF28C077FFA2}" type="datetimeFigureOut">
              <a:rPr lang="fr-BE" smtClean="0"/>
              <a:t>23-12-18</a:t>
            </a:fld>
            <a:endParaRPr lang="fr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64BE50-7391-4F09-A78E-5D523A6BC144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0178382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A9121-DF61-4C9E-A263-BF28C077FFA2}" type="datetimeFigureOut">
              <a:rPr lang="fr-BE" smtClean="0"/>
              <a:t>23-12-18</a:t>
            </a:fld>
            <a:endParaRPr lang="fr-B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64BE50-7391-4F09-A78E-5D523A6BC144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5278655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A9121-DF61-4C9E-A263-BF28C077FFA2}" type="datetimeFigureOut">
              <a:rPr lang="fr-BE" smtClean="0"/>
              <a:t>23-12-18</a:t>
            </a:fld>
            <a:endParaRPr lang="fr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64BE50-7391-4F09-A78E-5D523A6BC144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4474233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A9121-DF61-4C9E-A263-BF28C077FFA2}" type="datetimeFigureOut">
              <a:rPr lang="fr-BE" smtClean="0"/>
              <a:t>23-12-18</a:t>
            </a:fld>
            <a:endParaRPr lang="fr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64BE50-7391-4F09-A78E-5D523A6BC144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6576405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4AAA9121-DF61-4C9E-A263-BF28C077FFA2}" type="datetimeFigureOut">
              <a:rPr lang="fr-BE" smtClean="0"/>
              <a:t>23-12-18</a:t>
            </a:fld>
            <a:endParaRPr lang="fr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fr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9164BE50-7391-4F09-A78E-5D523A6BC144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407429698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20.png"/><Relationship Id="rId4" Type="http://schemas.openxmlformats.org/officeDocument/2006/relationships/image" Target="../media/image15.png"/><Relationship Id="rId9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18" Type="http://schemas.openxmlformats.org/officeDocument/2006/relationships/image" Target="../media/image41.PNG"/><Relationship Id="rId3" Type="http://schemas.openxmlformats.org/officeDocument/2006/relationships/image" Target="../media/image27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17" Type="http://schemas.openxmlformats.org/officeDocument/2006/relationships/image" Target="../media/image40.PNG"/><Relationship Id="rId2" Type="http://schemas.openxmlformats.org/officeDocument/2006/relationships/image" Target="../media/image19.jpg"/><Relationship Id="rId16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11" Type="http://schemas.openxmlformats.org/officeDocument/2006/relationships/image" Target="../media/image34.PNG"/><Relationship Id="rId5" Type="http://schemas.openxmlformats.org/officeDocument/2006/relationships/image" Target="../media/image29.PNG"/><Relationship Id="rId15" Type="http://schemas.openxmlformats.org/officeDocument/2006/relationships/image" Target="../media/image38.PNG"/><Relationship Id="rId10" Type="http://schemas.openxmlformats.org/officeDocument/2006/relationships/image" Target="../media/image33.PNG"/><Relationship Id="rId19" Type="http://schemas.openxmlformats.org/officeDocument/2006/relationships/image" Target="../media/image42.PNG"/><Relationship Id="rId4" Type="http://schemas.openxmlformats.org/officeDocument/2006/relationships/image" Target="../media/image28.PNG"/><Relationship Id="rId9" Type="http://schemas.openxmlformats.org/officeDocument/2006/relationships/image" Target="../media/image32.PNG"/><Relationship Id="rId14" Type="http://schemas.openxmlformats.org/officeDocument/2006/relationships/image" Target="../media/image3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2.PNG"/><Relationship Id="rId3" Type="http://schemas.openxmlformats.org/officeDocument/2006/relationships/image" Target="../media/image24.PNG"/><Relationship Id="rId7" Type="http://schemas.openxmlformats.org/officeDocument/2006/relationships/image" Target="../media/image46.PNG"/><Relationship Id="rId12" Type="http://schemas.openxmlformats.org/officeDocument/2006/relationships/image" Target="../media/image51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5" Type="http://schemas.openxmlformats.org/officeDocument/2006/relationships/image" Target="../media/image54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Relationship Id="rId14" Type="http://schemas.openxmlformats.org/officeDocument/2006/relationships/image" Target="../media/image5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Floating Blue Plexus Background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2" y="0"/>
            <a:ext cx="12192000" cy="6858000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2860177" y="2613392"/>
            <a:ext cx="6471643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7000" b="1" dirty="0" smtClean="0">
                <a:ln>
                  <a:solidFill>
                    <a:srgbClr val="0070C0"/>
                  </a:solidFill>
                </a:ln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Bahnschrift SemiLight SemiConde" panose="020B0502040204020203" pitchFamily="34" charset="0"/>
              </a:rPr>
              <a:t>Machine Learning </a:t>
            </a:r>
          </a:p>
        </p:txBody>
      </p:sp>
      <p:sp>
        <p:nvSpPr>
          <p:cNvPr id="7" name="Rectangle 6"/>
          <p:cNvSpPr/>
          <p:nvPr/>
        </p:nvSpPr>
        <p:spPr>
          <a:xfrm>
            <a:off x="4211509" y="3782943"/>
            <a:ext cx="383149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BE" sz="3200" dirty="0" smtClean="0">
                <a:latin typeface="Bahnschrift SemiLight SemiConde" panose="020B0502040204020203" pitchFamily="34" charset="0"/>
              </a:rPr>
              <a:t>for Sentiment </a:t>
            </a:r>
            <a:r>
              <a:rPr lang="fr-BE" sz="3200" dirty="0" err="1" smtClean="0">
                <a:latin typeface="Bahnschrift SemiLight SemiConde" panose="020B0502040204020203" pitchFamily="34" charset="0"/>
              </a:rPr>
              <a:t>Analysis</a:t>
            </a:r>
            <a:r>
              <a:rPr lang="fr-BE" sz="3200" dirty="0" smtClean="0">
                <a:latin typeface="Bahnschrift SemiLight SemiConde" panose="020B0502040204020203" pitchFamily="34" charset="0"/>
              </a:rPr>
              <a:t> </a:t>
            </a:r>
            <a:endParaRPr lang="fr-BE" sz="3200" dirty="0">
              <a:latin typeface="Bahnschrift SemiLight SemiConde" panose="020B0502040204020203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8771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BE" sz="1200" dirty="0" smtClean="0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Agency FB" panose="020B0503020202020204" pitchFamily="34" charset="0"/>
              </a:rPr>
              <a:t>Sean </a:t>
            </a:r>
            <a:r>
              <a:rPr lang="fr-BE" sz="1200" dirty="0" err="1" smtClean="0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Agency FB" panose="020B0503020202020204" pitchFamily="34" charset="0"/>
              </a:rPr>
              <a:t>Achtatou</a:t>
            </a:r>
            <a:endParaRPr lang="fr-BE" sz="1200" dirty="0" smtClean="0"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  <a:latin typeface="Agency FB" panose="020B0503020202020204" pitchFamily="34" charset="0"/>
            </a:endParaRPr>
          </a:p>
          <a:p>
            <a:r>
              <a:rPr lang="fr-BE" sz="1200" dirty="0" err="1" smtClean="0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Agency FB" panose="020B0503020202020204" pitchFamily="34" charset="0"/>
              </a:rPr>
              <a:t>Siwen</a:t>
            </a:r>
            <a:r>
              <a:rPr lang="fr-BE" sz="1200" dirty="0" smtClean="0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Agency FB" panose="020B0503020202020204" pitchFamily="34" charset="0"/>
              </a:rPr>
              <a:t> GUO </a:t>
            </a:r>
            <a:endParaRPr lang="fr-BE" sz="1200" dirty="0"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  <a:latin typeface="Agency FB" panose="020B0503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0801350" y="0"/>
            <a:ext cx="19050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BE" sz="1200" dirty="0" smtClean="0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Agency FB" panose="020B0503020202020204" pitchFamily="34" charset="0"/>
              </a:rPr>
              <a:t>University Of Luxembourg</a:t>
            </a:r>
            <a:endParaRPr lang="fr-BE" sz="1200" dirty="0"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  <a:latin typeface="Agency FB" panose="020B0503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1144250" y="6498729"/>
            <a:ext cx="130492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BE" sz="1000" dirty="0" err="1" smtClean="0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Agency FB" panose="020B0503020202020204" pitchFamily="34" charset="0"/>
              </a:rPr>
              <a:t>Summer</a:t>
            </a:r>
            <a:r>
              <a:rPr lang="fr-BE" sz="1000" dirty="0" smtClean="0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Agency FB" panose="020B0503020202020204" pitchFamily="34" charset="0"/>
              </a:rPr>
              <a:t> 2018-2019</a:t>
            </a:r>
            <a:endParaRPr lang="fr-BE" sz="1000" dirty="0"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  <a:latin typeface="Agency FB" panose="020B050302020202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8609" y="6498729"/>
            <a:ext cx="148590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BE" sz="1000" dirty="0" smtClean="0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Agency FB" panose="020B0503020202020204" pitchFamily="34" charset="0"/>
              </a:rPr>
              <a:t>All Right </a:t>
            </a:r>
            <a:r>
              <a:rPr lang="fr-BE" sz="1000" dirty="0" err="1" smtClean="0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Agency FB" panose="020B0503020202020204" pitchFamily="34" charset="0"/>
              </a:rPr>
              <a:t>Reserved</a:t>
            </a:r>
            <a:r>
              <a:rPr lang="fr-BE" sz="1000" dirty="0" smtClean="0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Agency FB" panose="020B0503020202020204" pitchFamily="34" charset="0"/>
              </a:rPr>
              <a:t> ©</a:t>
            </a:r>
            <a:endParaRPr lang="fr-BE" sz="1000" dirty="0"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9484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09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29" repeatCount="5000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942"/>
            <a:ext cx="12192000" cy="6858000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5406548" y="49518"/>
            <a:ext cx="1378904" cy="707886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fr-BE" sz="4000" dirty="0" smtClean="0">
                <a:ln>
                  <a:solidFill>
                    <a:schemeClr val="accent4"/>
                  </a:solidFill>
                </a:ln>
                <a:latin typeface="Agency FB" panose="020B0503020202020204" pitchFamily="34" charset="0"/>
              </a:rPr>
              <a:t>Results</a:t>
            </a:r>
            <a:endParaRPr lang="fr-BE" sz="4000" dirty="0"/>
          </a:p>
        </p:txBody>
      </p:sp>
      <p:cxnSp>
        <p:nvCxnSpPr>
          <p:cNvPr id="6" name="Connecteur droit 5"/>
          <p:cNvCxnSpPr>
            <a:stCxn id="4" idx="2"/>
            <a:endCxn id="3" idx="2"/>
          </p:cNvCxnSpPr>
          <p:nvPr/>
        </p:nvCxnSpPr>
        <p:spPr>
          <a:xfrm>
            <a:off x="6096000" y="757404"/>
            <a:ext cx="0" cy="6090654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8" name="ZoneTexte 7"/>
          <p:cNvSpPr txBox="1"/>
          <p:nvPr/>
        </p:nvSpPr>
        <p:spPr>
          <a:xfrm>
            <a:off x="753141" y="1357812"/>
            <a:ext cx="4589718" cy="5847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fr-BE" sz="32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gency FB" panose="020B0503020202020204" pitchFamily="34" charset="0"/>
              </a:rPr>
              <a:t>Machine Learning </a:t>
            </a:r>
            <a:r>
              <a:rPr lang="fr-BE" sz="3200" b="1" dirty="0" err="1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gency FB" panose="020B0503020202020204" pitchFamily="34" charset="0"/>
              </a:rPr>
              <a:t>without</a:t>
            </a:r>
            <a:r>
              <a:rPr lang="fr-BE" sz="32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gency FB" panose="020B0503020202020204" pitchFamily="34" charset="0"/>
              </a:rPr>
              <a:t> </a:t>
            </a:r>
            <a:r>
              <a:rPr lang="fr-BE" sz="3200" b="1" dirty="0" err="1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gency FB" panose="020B0503020202020204" pitchFamily="34" charset="0"/>
              </a:rPr>
              <a:t>glOve</a:t>
            </a:r>
            <a:endParaRPr lang="fr-BE" sz="32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7072759" y="1357812"/>
            <a:ext cx="4142481" cy="5847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fr-BE" sz="32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gency FB" panose="020B0503020202020204" pitchFamily="34" charset="0"/>
              </a:rPr>
              <a:t>Machine Learning </a:t>
            </a:r>
            <a:r>
              <a:rPr lang="fr-BE" sz="3200" b="1" dirty="0" err="1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gency FB" panose="020B0503020202020204" pitchFamily="34" charset="0"/>
              </a:rPr>
              <a:t>with</a:t>
            </a:r>
            <a:r>
              <a:rPr lang="fr-BE" sz="32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gency FB" panose="020B0503020202020204" pitchFamily="34" charset="0"/>
              </a:rPr>
              <a:t> </a:t>
            </a:r>
            <a:r>
              <a:rPr lang="fr-BE" sz="3200" b="1" dirty="0" err="1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gency FB" panose="020B0503020202020204" pitchFamily="34" charset="0"/>
              </a:rPr>
              <a:t>glOve</a:t>
            </a:r>
            <a:endParaRPr lang="fr-BE" sz="32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cxnSp>
        <p:nvCxnSpPr>
          <p:cNvPr id="11" name="Connecteur droit 10"/>
          <p:cNvCxnSpPr>
            <a:stCxn id="8" idx="2"/>
          </p:cNvCxnSpPr>
          <p:nvPr/>
        </p:nvCxnSpPr>
        <p:spPr>
          <a:xfrm>
            <a:off x="3048000" y="1942587"/>
            <a:ext cx="0" cy="4905471"/>
          </a:xfrm>
          <a:prstGeom prst="line">
            <a:avLst/>
          </a:prstGeom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4" name="Connecteur droit 13"/>
          <p:cNvCxnSpPr>
            <a:stCxn id="9" idx="2"/>
          </p:cNvCxnSpPr>
          <p:nvPr/>
        </p:nvCxnSpPr>
        <p:spPr>
          <a:xfrm flipH="1">
            <a:off x="9143999" y="1942587"/>
            <a:ext cx="1" cy="4905471"/>
          </a:xfrm>
          <a:prstGeom prst="line">
            <a:avLst/>
          </a:prstGeom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2" name="ZoneTexte 21"/>
          <p:cNvSpPr txBox="1"/>
          <p:nvPr/>
        </p:nvSpPr>
        <p:spPr>
          <a:xfrm>
            <a:off x="1156752" y="2319748"/>
            <a:ext cx="734496" cy="4001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fr-BE" sz="2000" b="1" dirty="0" err="1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gency FB" panose="020B0503020202020204" pitchFamily="34" charset="0"/>
              </a:rPr>
              <a:t>Linear</a:t>
            </a:r>
            <a:endParaRPr lang="fr-BE" sz="20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24" name="ZoneTexte 23"/>
          <p:cNvSpPr txBox="1"/>
          <p:nvPr/>
        </p:nvSpPr>
        <p:spPr>
          <a:xfrm>
            <a:off x="3948271" y="2319748"/>
            <a:ext cx="1247457" cy="4001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fr-BE" sz="2000" b="1" dirty="0" err="1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gency FB" panose="020B0503020202020204" pitchFamily="34" charset="0"/>
              </a:rPr>
              <a:t>Kernel</a:t>
            </a:r>
            <a:r>
              <a:rPr lang="fr-BE" sz="20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gency FB" panose="020B0503020202020204" pitchFamily="34" charset="0"/>
              </a:rPr>
              <a:t> Trick</a:t>
            </a:r>
            <a:endParaRPr lang="fr-BE" sz="20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25" name="ZoneTexte 24"/>
          <p:cNvSpPr txBox="1"/>
          <p:nvPr/>
        </p:nvSpPr>
        <p:spPr>
          <a:xfrm>
            <a:off x="7252752" y="2320790"/>
            <a:ext cx="734496" cy="4001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fr-BE" sz="2000" b="1" dirty="0" err="1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gency FB" panose="020B0503020202020204" pitchFamily="34" charset="0"/>
              </a:rPr>
              <a:t>Linear</a:t>
            </a:r>
            <a:endParaRPr lang="fr-BE" sz="20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26" name="ZoneTexte 25"/>
          <p:cNvSpPr txBox="1"/>
          <p:nvPr/>
        </p:nvSpPr>
        <p:spPr>
          <a:xfrm>
            <a:off x="10044271" y="2320790"/>
            <a:ext cx="1247457" cy="4001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fr-BE" sz="2000" b="1" dirty="0" err="1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gency FB" panose="020B0503020202020204" pitchFamily="34" charset="0"/>
              </a:rPr>
              <a:t>Kernel</a:t>
            </a:r>
            <a:r>
              <a:rPr lang="fr-BE" sz="20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gency FB" panose="020B0503020202020204" pitchFamily="34" charset="0"/>
              </a:rPr>
              <a:t> Trick</a:t>
            </a:r>
            <a:endParaRPr lang="fr-BE" sz="20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464082" y="2923862"/>
            <a:ext cx="2106667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fr-BE" sz="1600" dirty="0" err="1" smtClean="0">
                <a:latin typeface="Agency FB" panose="020B0503020202020204" pitchFamily="34" charset="0"/>
              </a:rPr>
              <a:t>Accuracy</a:t>
            </a:r>
            <a:r>
              <a:rPr lang="fr-BE" sz="1600" dirty="0" smtClean="0">
                <a:latin typeface="Agency FB" panose="020B0503020202020204" pitchFamily="34" charset="0"/>
              </a:rPr>
              <a:t> of </a:t>
            </a:r>
            <a:r>
              <a:rPr lang="fr-BE" sz="1600" dirty="0" err="1" smtClean="0">
                <a:latin typeface="Agency FB" panose="020B0503020202020204" pitchFamily="34" charset="0"/>
              </a:rPr>
              <a:t>prediction</a:t>
            </a:r>
            <a:r>
              <a:rPr lang="fr-BE" sz="1600" dirty="0" smtClean="0">
                <a:latin typeface="Agency FB" panose="020B0503020202020204" pitchFamily="34" charset="0"/>
              </a:rPr>
              <a:t> : 82 %</a:t>
            </a:r>
            <a:endParaRPr lang="fr-BE" sz="1600" dirty="0">
              <a:latin typeface="Agency FB" panose="020B0503020202020204" pitchFamily="34" charset="0"/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3516275" y="2923862"/>
            <a:ext cx="2113079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fr-BE" sz="1600" dirty="0" err="1" smtClean="0">
                <a:latin typeface="Agency FB" panose="020B0503020202020204" pitchFamily="34" charset="0"/>
              </a:rPr>
              <a:t>Accuracy</a:t>
            </a:r>
            <a:r>
              <a:rPr lang="fr-BE" sz="1600" dirty="0" smtClean="0">
                <a:latin typeface="Agency FB" panose="020B0503020202020204" pitchFamily="34" charset="0"/>
              </a:rPr>
              <a:t> of </a:t>
            </a:r>
            <a:r>
              <a:rPr lang="fr-BE" sz="1600" dirty="0" err="1" smtClean="0">
                <a:latin typeface="Agency FB" panose="020B0503020202020204" pitchFamily="34" charset="0"/>
              </a:rPr>
              <a:t>prediction</a:t>
            </a:r>
            <a:r>
              <a:rPr lang="fr-BE" sz="1600" dirty="0" smtClean="0">
                <a:latin typeface="Agency FB" panose="020B0503020202020204" pitchFamily="34" charset="0"/>
              </a:rPr>
              <a:t> : 86 %</a:t>
            </a:r>
            <a:endParaRPr lang="fr-BE" sz="1600" dirty="0">
              <a:latin typeface="Agency FB" panose="020B0503020202020204" pitchFamily="34" charset="0"/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6497803" y="2931067"/>
            <a:ext cx="2114681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fr-BE" sz="1600" dirty="0" err="1" smtClean="0">
                <a:latin typeface="Agency FB" panose="020B0503020202020204" pitchFamily="34" charset="0"/>
              </a:rPr>
              <a:t>Accuracy</a:t>
            </a:r>
            <a:r>
              <a:rPr lang="fr-BE" sz="1600" dirty="0" smtClean="0">
                <a:latin typeface="Agency FB" panose="020B0503020202020204" pitchFamily="34" charset="0"/>
              </a:rPr>
              <a:t> of </a:t>
            </a:r>
            <a:r>
              <a:rPr lang="fr-BE" sz="1600" dirty="0" err="1" smtClean="0">
                <a:latin typeface="Agency FB" panose="020B0503020202020204" pitchFamily="34" charset="0"/>
              </a:rPr>
              <a:t>prediction</a:t>
            </a:r>
            <a:r>
              <a:rPr lang="fr-BE" sz="1600" dirty="0" smtClean="0">
                <a:latin typeface="Agency FB" panose="020B0503020202020204" pitchFamily="34" charset="0"/>
              </a:rPr>
              <a:t> : 60 %</a:t>
            </a:r>
            <a:endParaRPr lang="fr-BE" sz="1600" dirty="0">
              <a:latin typeface="Agency FB" panose="020B0503020202020204" pitchFamily="34" charset="0"/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9611288" y="2961845"/>
            <a:ext cx="2103461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fr-BE" sz="1600" dirty="0" err="1" smtClean="0">
                <a:latin typeface="Agency FB" panose="020B0503020202020204" pitchFamily="34" charset="0"/>
              </a:rPr>
              <a:t>Accuracy</a:t>
            </a:r>
            <a:r>
              <a:rPr lang="fr-BE" sz="1600" dirty="0" smtClean="0">
                <a:latin typeface="Agency FB" panose="020B0503020202020204" pitchFamily="34" charset="0"/>
              </a:rPr>
              <a:t> of </a:t>
            </a:r>
            <a:r>
              <a:rPr lang="fr-BE" sz="1600" dirty="0" err="1" smtClean="0">
                <a:latin typeface="Agency FB" panose="020B0503020202020204" pitchFamily="34" charset="0"/>
              </a:rPr>
              <a:t>prediction</a:t>
            </a:r>
            <a:r>
              <a:rPr lang="fr-BE" sz="1600" dirty="0" smtClean="0">
                <a:latin typeface="Agency FB" panose="020B0503020202020204" pitchFamily="34" charset="0"/>
              </a:rPr>
              <a:t> : 64 %</a:t>
            </a:r>
            <a:endParaRPr lang="fr-BE" sz="1600" dirty="0">
              <a:latin typeface="Agency FB" panose="020B0503020202020204" pitchFamily="34" charset="0"/>
            </a:endParaRPr>
          </a:p>
        </p:txBody>
      </p:sp>
      <p:graphicFrame>
        <p:nvGraphicFramePr>
          <p:cNvPr id="7" name="Tableau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9995520"/>
              </p:ext>
            </p:extLst>
          </p:nvPr>
        </p:nvGraphicFramePr>
        <p:xfrm>
          <a:off x="127138" y="3826362"/>
          <a:ext cx="2749131" cy="11379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16377">
                  <a:extLst>
                    <a:ext uri="{9D8B030D-6E8A-4147-A177-3AD203B41FA5}">
                      <a16:colId xmlns:a16="http://schemas.microsoft.com/office/drawing/2014/main" val="3689931977"/>
                    </a:ext>
                  </a:extLst>
                </a:gridCol>
                <a:gridCol w="916377">
                  <a:extLst>
                    <a:ext uri="{9D8B030D-6E8A-4147-A177-3AD203B41FA5}">
                      <a16:colId xmlns:a16="http://schemas.microsoft.com/office/drawing/2014/main" val="277251112"/>
                    </a:ext>
                  </a:extLst>
                </a:gridCol>
                <a:gridCol w="916377">
                  <a:extLst>
                    <a:ext uri="{9D8B030D-6E8A-4147-A177-3AD203B41FA5}">
                      <a16:colId xmlns:a16="http://schemas.microsoft.com/office/drawing/2014/main" val="8235204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BE" sz="1000" dirty="0" err="1" smtClean="0"/>
                        <a:t>Prediction</a:t>
                      </a:r>
                      <a:r>
                        <a:rPr lang="fr-BE" sz="1000" baseline="0" dirty="0" smtClean="0"/>
                        <a:t>/ Sentiment</a:t>
                      </a:r>
                      <a:endParaRPr lang="fr-BE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000" baseline="0" dirty="0" smtClean="0"/>
                        <a:t>    Positive</a:t>
                      </a:r>
                      <a:endParaRPr lang="fr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000" baseline="0" dirty="0" smtClean="0"/>
                        <a:t>   </a:t>
                      </a:r>
                      <a:r>
                        <a:rPr lang="fr-BE" sz="1000" dirty="0" smtClean="0"/>
                        <a:t>Negative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29476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BE" sz="1000" dirty="0" smtClean="0"/>
                        <a:t>Correct</a:t>
                      </a:r>
                      <a:endParaRPr lang="fr-BE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dirty="0" smtClean="0"/>
                        <a:t>0.92</a:t>
                      </a:r>
                      <a:r>
                        <a:rPr lang="fr-BE" baseline="0" dirty="0" smtClean="0"/>
                        <a:t> </a:t>
                      </a:r>
                      <a:endParaRPr lang="fr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dirty="0" smtClean="0"/>
                        <a:t>0.89 </a:t>
                      </a:r>
                      <a:endParaRPr lang="fr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2729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BE" sz="1000" baseline="0" dirty="0" smtClean="0"/>
                        <a:t>Incorrect</a:t>
                      </a:r>
                      <a:endParaRPr lang="fr-BE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dirty="0" smtClean="0"/>
                        <a:t>0.08</a:t>
                      </a:r>
                      <a:endParaRPr lang="fr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dirty="0" smtClean="0"/>
                        <a:t>0.11</a:t>
                      </a:r>
                      <a:endParaRPr lang="fr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9384679"/>
                  </a:ext>
                </a:extLst>
              </a:tr>
            </a:tbl>
          </a:graphicData>
        </a:graphic>
      </p:graphicFrame>
      <p:graphicFrame>
        <p:nvGraphicFramePr>
          <p:cNvPr id="19" name="Tableau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3698612"/>
              </p:ext>
            </p:extLst>
          </p:nvPr>
        </p:nvGraphicFramePr>
        <p:xfrm>
          <a:off x="3235733" y="3826362"/>
          <a:ext cx="2749131" cy="11379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16377">
                  <a:extLst>
                    <a:ext uri="{9D8B030D-6E8A-4147-A177-3AD203B41FA5}">
                      <a16:colId xmlns:a16="http://schemas.microsoft.com/office/drawing/2014/main" val="3689931977"/>
                    </a:ext>
                  </a:extLst>
                </a:gridCol>
                <a:gridCol w="916377">
                  <a:extLst>
                    <a:ext uri="{9D8B030D-6E8A-4147-A177-3AD203B41FA5}">
                      <a16:colId xmlns:a16="http://schemas.microsoft.com/office/drawing/2014/main" val="277251112"/>
                    </a:ext>
                  </a:extLst>
                </a:gridCol>
                <a:gridCol w="916377">
                  <a:extLst>
                    <a:ext uri="{9D8B030D-6E8A-4147-A177-3AD203B41FA5}">
                      <a16:colId xmlns:a16="http://schemas.microsoft.com/office/drawing/2014/main" val="8235204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BE" sz="1000" dirty="0" err="1" smtClean="0"/>
                        <a:t>Prediction</a:t>
                      </a:r>
                      <a:r>
                        <a:rPr lang="fr-BE" sz="1000" baseline="0" dirty="0" smtClean="0"/>
                        <a:t>/ Sentiment</a:t>
                      </a:r>
                      <a:endParaRPr lang="fr-BE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000" baseline="0" dirty="0" smtClean="0"/>
                        <a:t>    Positive</a:t>
                      </a:r>
                      <a:endParaRPr lang="fr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000" baseline="0" dirty="0" smtClean="0"/>
                        <a:t>   </a:t>
                      </a:r>
                      <a:r>
                        <a:rPr lang="fr-BE" sz="1000" dirty="0" smtClean="0"/>
                        <a:t>Negative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29476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BE" sz="1000" dirty="0" smtClean="0"/>
                        <a:t>Correct</a:t>
                      </a:r>
                      <a:endParaRPr lang="fr-BE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dirty="0" smtClean="0"/>
                        <a:t>0.96</a:t>
                      </a:r>
                      <a:r>
                        <a:rPr lang="fr-BE" baseline="0" dirty="0" smtClean="0"/>
                        <a:t> </a:t>
                      </a:r>
                      <a:endParaRPr lang="fr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dirty="0" smtClean="0"/>
                        <a:t>0.98 </a:t>
                      </a:r>
                      <a:endParaRPr lang="fr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2729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BE" sz="1000" baseline="0" dirty="0" smtClean="0"/>
                        <a:t>Incorrect</a:t>
                      </a:r>
                      <a:endParaRPr lang="fr-BE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dirty="0" smtClean="0"/>
                        <a:t>0.04</a:t>
                      </a:r>
                      <a:r>
                        <a:rPr lang="fr-BE" baseline="0" dirty="0" smtClean="0"/>
                        <a:t> </a:t>
                      </a:r>
                      <a:endParaRPr lang="fr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dirty="0" smtClean="0"/>
                        <a:t>0.02</a:t>
                      </a:r>
                      <a:r>
                        <a:rPr lang="fr-BE" baseline="0" dirty="0" smtClean="0"/>
                        <a:t> </a:t>
                      </a:r>
                      <a:endParaRPr lang="fr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9384679"/>
                  </a:ext>
                </a:extLst>
              </a:tr>
            </a:tbl>
          </a:graphicData>
        </a:graphic>
      </p:graphicFrame>
      <p:graphicFrame>
        <p:nvGraphicFramePr>
          <p:cNvPr id="20" name="Tableau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0770096"/>
              </p:ext>
            </p:extLst>
          </p:nvPr>
        </p:nvGraphicFramePr>
        <p:xfrm>
          <a:off x="6240456" y="3826362"/>
          <a:ext cx="2749131" cy="11379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16377">
                  <a:extLst>
                    <a:ext uri="{9D8B030D-6E8A-4147-A177-3AD203B41FA5}">
                      <a16:colId xmlns:a16="http://schemas.microsoft.com/office/drawing/2014/main" val="3689931977"/>
                    </a:ext>
                  </a:extLst>
                </a:gridCol>
                <a:gridCol w="916377">
                  <a:extLst>
                    <a:ext uri="{9D8B030D-6E8A-4147-A177-3AD203B41FA5}">
                      <a16:colId xmlns:a16="http://schemas.microsoft.com/office/drawing/2014/main" val="277251112"/>
                    </a:ext>
                  </a:extLst>
                </a:gridCol>
                <a:gridCol w="916377">
                  <a:extLst>
                    <a:ext uri="{9D8B030D-6E8A-4147-A177-3AD203B41FA5}">
                      <a16:colId xmlns:a16="http://schemas.microsoft.com/office/drawing/2014/main" val="8235204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BE" sz="1000" dirty="0" err="1" smtClean="0"/>
                        <a:t>Prediction</a:t>
                      </a:r>
                      <a:r>
                        <a:rPr lang="fr-BE" sz="1000" baseline="0" dirty="0" smtClean="0"/>
                        <a:t>/ Sentiment</a:t>
                      </a:r>
                      <a:endParaRPr lang="fr-BE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000" baseline="0" dirty="0" smtClean="0"/>
                        <a:t>    Positive</a:t>
                      </a:r>
                      <a:endParaRPr lang="fr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000" baseline="0" dirty="0" smtClean="0"/>
                        <a:t>   </a:t>
                      </a:r>
                      <a:r>
                        <a:rPr lang="fr-BE" sz="1000" dirty="0" smtClean="0"/>
                        <a:t>Negative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29476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BE" sz="1000" dirty="0" smtClean="0"/>
                        <a:t>Correct</a:t>
                      </a:r>
                      <a:endParaRPr lang="fr-BE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dirty="0" smtClean="0"/>
                        <a:t>0.88</a:t>
                      </a:r>
                      <a:r>
                        <a:rPr lang="fr-BE" baseline="0" dirty="0" smtClean="0"/>
                        <a:t> </a:t>
                      </a:r>
                      <a:endParaRPr lang="fr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dirty="0" smtClean="0"/>
                        <a:t>0.72</a:t>
                      </a:r>
                      <a:endParaRPr lang="fr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2729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BE" sz="1000" baseline="0" dirty="0" smtClean="0"/>
                        <a:t>Incorrect</a:t>
                      </a:r>
                      <a:endParaRPr lang="fr-BE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dirty="0" smtClean="0"/>
                        <a:t>0.12</a:t>
                      </a:r>
                      <a:endParaRPr lang="fr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dirty="0" smtClean="0"/>
                        <a:t>0.28</a:t>
                      </a:r>
                      <a:endParaRPr lang="fr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9384679"/>
                  </a:ext>
                </a:extLst>
              </a:tr>
            </a:tbl>
          </a:graphicData>
        </a:graphic>
      </p:graphicFrame>
      <p:graphicFrame>
        <p:nvGraphicFramePr>
          <p:cNvPr id="21" name="Tableau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1372455"/>
              </p:ext>
            </p:extLst>
          </p:nvPr>
        </p:nvGraphicFramePr>
        <p:xfrm>
          <a:off x="9288454" y="3826362"/>
          <a:ext cx="2749131" cy="11379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16377">
                  <a:extLst>
                    <a:ext uri="{9D8B030D-6E8A-4147-A177-3AD203B41FA5}">
                      <a16:colId xmlns:a16="http://schemas.microsoft.com/office/drawing/2014/main" val="3689931977"/>
                    </a:ext>
                  </a:extLst>
                </a:gridCol>
                <a:gridCol w="916377">
                  <a:extLst>
                    <a:ext uri="{9D8B030D-6E8A-4147-A177-3AD203B41FA5}">
                      <a16:colId xmlns:a16="http://schemas.microsoft.com/office/drawing/2014/main" val="277251112"/>
                    </a:ext>
                  </a:extLst>
                </a:gridCol>
                <a:gridCol w="916377">
                  <a:extLst>
                    <a:ext uri="{9D8B030D-6E8A-4147-A177-3AD203B41FA5}">
                      <a16:colId xmlns:a16="http://schemas.microsoft.com/office/drawing/2014/main" val="8235204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BE" sz="1000" dirty="0" err="1" smtClean="0"/>
                        <a:t>Prediction</a:t>
                      </a:r>
                      <a:r>
                        <a:rPr lang="fr-BE" sz="1000" baseline="0" dirty="0" smtClean="0"/>
                        <a:t>/ Sentiment</a:t>
                      </a:r>
                      <a:endParaRPr lang="fr-BE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000" baseline="0" dirty="0" smtClean="0"/>
                        <a:t>    Positive</a:t>
                      </a:r>
                      <a:endParaRPr lang="fr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000" baseline="0" dirty="0" smtClean="0"/>
                        <a:t>   </a:t>
                      </a:r>
                      <a:r>
                        <a:rPr lang="fr-BE" sz="1000" dirty="0" smtClean="0"/>
                        <a:t>Negative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29476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BE" sz="1000" dirty="0" smtClean="0"/>
                        <a:t>Correct</a:t>
                      </a:r>
                      <a:endParaRPr lang="fr-BE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dirty="0" smtClean="0"/>
                        <a:t>0.92</a:t>
                      </a:r>
                      <a:r>
                        <a:rPr lang="fr-BE" baseline="0" dirty="0" smtClean="0"/>
                        <a:t> </a:t>
                      </a:r>
                      <a:endParaRPr lang="fr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dirty="0" smtClean="0"/>
                        <a:t>0.95 </a:t>
                      </a:r>
                      <a:endParaRPr lang="fr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2729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BE" sz="1000" baseline="0" dirty="0" smtClean="0"/>
                        <a:t>Incorrect</a:t>
                      </a:r>
                      <a:endParaRPr lang="fr-BE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dirty="0" smtClean="0"/>
                        <a:t>0.08</a:t>
                      </a:r>
                      <a:r>
                        <a:rPr lang="fr-BE" baseline="0" dirty="0" smtClean="0"/>
                        <a:t> </a:t>
                      </a:r>
                      <a:endParaRPr lang="fr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dirty="0" smtClean="0"/>
                        <a:t>0.05</a:t>
                      </a:r>
                      <a:endParaRPr lang="fr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93846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52574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22" grpId="0" animBg="1"/>
      <p:bldP spid="24" grpId="0" animBg="1"/>
      <p:bldP spid="25" grpId="0" animBg="1"/>
      <p:bldP spid="26" grpId="0" animBg="1"/>
      <p:bldP spid="5" grpId="0" animBg="1"/>
      <p:bldP spid="15" grpId="0" animBg="1"/>
      <p:bldP spid="16" grpId="0" animBg="1"/>
      <p:bldP spid="1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363795" y="2921168"/>
            <a:ext cx="3464410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BE" sz="6000" dirty="0" smtClean="0">
                <a:ln>
                  <a:solidFill>
                    <a:schemeClr val="bg1"/>
                  </a:solidFill>
                </a:ln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Bahnschrift SemiLight SemiConde" panose="020B0502040204020203" pitchFamily="34" charset="0"/>
              </a:rPr>
              <a:t>Conclusion</a:t>
            </a:r>
            <a:endParaRPr lang="fr-BE" sz="6000" dirty="0">
              <a:ln>
                <a:solidFill>
                  <a:schemeClr val="bg1"/>
                </a:solidFill>
              </a:ln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Bahnschrift SemiLight SemiConde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5363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662778" y="2811218"/>
            <a:ext cx="668804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1" dirty="0" smtClean="0">
                <a:ln w="9525">
                  <a:solidFill>
                    <a:srgbClr val="0070C0"/>
                  </a:solidFill>
                  <a:prstDash val="solid"/>
                </a:ln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Bahnschrift Condensed" panose="020B0502040204020203" pitchFamily="34" charset="0"/>
              </a:rPr>
              <a:t>1. </a:t>
            </a:r>
            <a:r>
              <a:rPr lang="fr-FR" sz="5400" b="1" dirty="0" err="1" smtClean="0">
                <a:ln w="9525">
                  <a:solidFill>
                    <a:srgbClr val="0070C0"/>
                  </a:solidFill>
                  <a:prstDash val="solid"/>
                </a:ln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Bahnschrift Condensed" panose="020B0502040204020203" pitchFamily="34" charset="0"/>
              </a:rPr>
              <a:t>What</a:t>
            </a:r>
            <a:r>
              <a:rPr lang="fr-FR" sz="5400" b="1" dirty="0" smtClean="0">
                <a:ln w="9525">
                  <a:solidFill>
                    <a:srgbClr val="0070C0"/>
                  </a:solidFill>
                  <a:prstDash val="solid"/>
                </a:ln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Bahnschrift Condensed" panose="020B0502040204020203" pitchFamily="34" charset="0"/>
              </a:rPr>
              <a:t> </a:t>
            </a:r>
            <a:r>
              <a:rPr lang="fr-FR" sz="5400" b="1" dirty="0" err="1" smtClean="0">
                <a:ln w="9525">
                  <a:solidFill>
                    <a:srgbClr val="0070C0"/>
                  </a:solidFill>
                  <a:prstDash val="solid"/>
                </a:ln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Bahnschrift Condensed" panose="020B0502040204020203" pitchFamily="34" charset="0"/>
              </a:rPr>
              <a:t>is</a:t>
            </a:r>
            <a:r>
              <a:rPr lang="fr-FR" sz="5400" b="1" dirty="0" smtClean="0">
                <a:ln w="9525">
                  <a:solidFill>
                    <a:srgbClr val="0070C0"/>
                  </a:solidFill>
                  <a:prstDash val="solid"/>
                </a:ln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Bahnschrift Condensed" panose="020B0502040204020203" pitchFamily="34" charset="0"/>
              </a:rPr>
              <a:t> Machine Learning ?</a:t>
            </a:r>
            <a:endParaRPr lang="fr-FR" sz="5400" b="1" cap="none" spc="0" dirty="0">
              <a:ln w="9525">
                <a:solidFill>
                  <a:srgbClr val="0070C0"/>
                </a:solidFill>
                <a:prstDash val="solid"/>
              </a:ln>
              <a:solidFill>
                <a:schemeClr val="tx1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Bahnschrift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142990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100362" y="89210"/>
            <a:ext cx="2294218" cy="553998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r>
              <a:rPr lang="fr-BE" sz="3000" dirty="0" smtClean="0">
                <a:ln>
                  <a:solidFill>
                    <a:srgbClr val="00B0F0"/>
                  </a:solidFill>
                </a:ln>
                <a:latin typeface="Agency FB" panose="020B0503020202020204" pitchFamily="34" charset="0"/>
              </a:rPr>
              <a:t>Machine Learning</a:t>
            </a:r>
            <a:endParaRPr lang="fr-BE" sz="3000" dirty="0">
              <a:ln>
                <a:solidFill>
                  <a:srgbClr val="00B0F0"/>
                </a:solidFill>
              </a:ln>
              <a:latin typeface="Agency FB" panose="020B0503020202020204" pitchFamily="34" charset="0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267629" y="1003609"/>
            <a:ext cx="24465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2000" dirty="0" smtClean="0">
                <a:latin typeface="Agency FB" panose="020B0503020202020204" pitchFamily="34" charset="0"/>
              </a:rPr>
              <a:t>1. Artifical Intelligence [IA] : </a:t>
            </a:r>
            <a:endParaRPr lang="fr-BE" sz="2000" dirty="0">
              <a:latin typeface="Agency FB" panose="020B0503020202020204" pitchFamily="34" charset="0"/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2677142" y="1030281"/>
            <a:ext cx="17620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2000" dirty="0" smtClean="0">
                <a:latin typeface="Agency FB" panose="020B0503020202020204" pitchFamily="34" charset="0"/>
              </a:rPr>
              <a:t>- Machine Learning </a:t>
            </a:r>
            <a:endParaRPr lang="fr-BE" sz="2000" dirty="0">
              <a:latin typeface="Agency FB" panose="020B0503020202020204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2677142" y="1380872"/>
            <a:ext cx="15071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2000" dirty="0" smtClean="0">
                <a:latin typeface="Agency FB" panose="020B0503020202020204" pitchFamily="34" charset="0"/>
              </a:rPr>
              <a:t>- Deep Learning </a:t>
            </a:r>
            <a:endParaRPr lang="fr-BE" sz="2000" dirty="0">
              <a:latin typeface="Agency FB" panose="020B0503020202020204" pitchFamily="34" charset="0"/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266988" y="2088836"/>
            <a:ext cx="33874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2000" dirty="0" smtClean="0">
                <a:latin typeface="Agency FB" panose="020B0503020202020204" pitchFamily="34" charset="0"/>
              </a:rPr>
              <a:t>2. Different types of Machine Learning : </a:t>
            </a:r>
            <a:endParaRPr lang="fr-BE" sz="2000" dirty="0">
              <a:latin typeface="Agency FB" panose="020B0503020202020204" pitchFamily="34" charset="0"/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3579793" y="2083431"/>
            <a:ext cx="12602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2000" dirty="0" smtClean="0">
                <a:latin typeface="Agency FB" panose="020B0503020202020204" pitchFamily="34" charset="0"/>
              </a:rPr>
              <a:t>- Supervised </a:t>
            </a:r>
            <a:endParaRPr lang="fr-BE" sz="2000" dirty="0">
              <a:latin typeface="Agency FB" panose="020B0503020202020204" pitchFamily="34" charset="0"/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3579793" y="2434022"/>
            <a:ext cx="14526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2000" dirty="0" smtClean="0">
                <a:latin typeface="Agency FB" panose="020B0503020202020204" pitchFamily="34" charset="0"/>
              </a:rPr>
              <a:t>- Unsupervised </a:t>
            </a:r>
            <a:endParaRPr lang="fr-BE" sz="2000" dirty="0">
              <a:latin typeface="Agency FB" panose="020B0503020202020204" pitchFamily="34" charset="0"/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3579793" y="2799798"/>
            <a:ext cx="17187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2000" dirty="0" smtClean="0">
                <a:latin typeface="Agency FB" panose="020B0503020202020204" pitchFamily="34" charset="0"/>
              </a:rPr>
              <a:t>- Semi-</a:t>
            </a:r>
            <a:r>
              <a:rPr lang="fr-BE" sz="2000" dirty="0" err="1" smtClean="0">
                <a:latin typeface="Agency FB" panose="020B0503020202020204" pitchFamily="34" charset="0"/>
              </a:rPr>
              <a:t>supervised</a:t>
            </a:r>
            <a:r>
              <a:rPr lang="fr-BE" sz="2000" dirty="0" smtClean="0">
                <a:latin typeface="Agency FB" panose="020B0503020202020204" pitchFamily="34" charset="0"/>
              </a:rPr>
              <a:t> </a:t>
            </a:r>
            <a:endParaRPr lang="fr-BE" sz="2000" dirty="0">
              <a:latin typeface="Agency FB" panose="020B0503020202020204" pitchFamily="34" charset="0"/>
            </a:endParaRPr>
          </a:p>
        </p:txBody>
      </p:sp>
      <p:sp>
        <p:nvSpPr>
          <p:cNvPr id="12" name="ZoneTexte 11"/>
          <p:cNvSpPr txBox="1"/>
          <p:nvPr/>
        </p:nvSpPr>
        <p:spPr>
          <a:xfrm>
            <a:off x="232750" y="3339436"/>
            <a:ext cx="24994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2000" dirty="0" smtClean="0">
                <a:latin typeface="Agency FB" panose="020B0503020202020204" pitchFamily="34" charset="0"/>
              </a:rPr>
              <a:t>3. The Machine Learning is  : </a:t>
            </a:r>
            <a:endParaRPr lang="fr-BE" sz="2000" dirty="0">
              <a:latin typeface="Agency FB" panose="020B0503020202020204" pitchFamily="34" charset="0"/>
            </a:endParaRPr>
          </a:p>
        </p:txBody>
      </p:sp>
      <p:sp>
        <p:nvSpPr>
          <p:cNvPr id="13" name="ZoneTexte 12"/>
          <p:cNvSpPr txBox="1"/>
          <p:nvPr/>
        </p:nvSpPr>
        <p:spPr>
          <a:xfrm>
            <a:off x="2732152" y="3341668"/>
            <a:ext cx="40334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2000" dirty="0" smtClean="0">
                <a:latin typeface="Agency FB" panose="020B0503020202020204" pitchFamily="34" charset="0"/>
              </a:rPr>
              <a:t>- Used in multiples Companies in the worldwide </a:t>
            </a:r>
            <a:endParaRPr lang="fr-BE" sz="2000" dirty="0">
              <a:latin typeface="Agency FB" panose="020B0503020202020204" pitchFamily="34" charset="0"/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2732152" y="4046650"/>
            <a:ext cx="46169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2000" dirty="0" smtClean="0">
                <a:latin typeface="Agency FB" panose="020B0503020202020204" pitchFamily="34" charset="0"/>
              </a:rPr>
              <a:t>- </a:t>
            </a:r>
            <a:r>
              <a:rPr lang="fr-BE" sz="2000" dirty="0" err="1" smtClean="0">
                <a:latin typeface="Agency FB" panose="020B0503020202020204" pitchFamily="34" charset="0"/>
              </a:rPr>
              <a:t>Based</a:t>
            </a:r>
            <a:r>
              <a:rPr lang="fr-BE" sz="2000" dirty="0" smtClean="0">
                <a:latin typeface="Agency FB" panose="020B0503020202020204" pitchFamily="34" charset="0"/>
              </a:rPr>
              <a:t> on </a:t>
            </a:r>
            <a:r>
              <a:rPr lang="fr-BE" sz="2000" dirty="0" err="1" smtClean="0">
                <a:latin typeface="Agency FB" panose="020B0503020202020204" pitchFamily="34" charset="0"/>
              </a:rPr>
              <a:t>known</a:t>
            </a:r>
            <a:r>
              <a:rPr lang="fr-BE" sz="2000" dirty="0" smtClean="0">
                <a:latin typeface="Agency FB" panose="020B0503020202020204" pitchFamily="34" charset="0"/>
              </a:rPr>
              <a:t> and </a:t>
            </a:r>
            <a:r>
              <a:rPr lang="fr-BE" sz="2000" dirty="0" err="1" smtClean="0">
                <a:latin typeface="Agency FB" panose="020B0503020202020204" pitchFamily="34" charset="0"/>
              </a:rPr>
              <a:t>unknown</a:t>
            </a:r>
            <a:r>
              <a:rPr lang="fr-BE" sz="2000" dirty="0" smtClean="0">
                <a:latin typeface="Agency FB" panose="020B0503020202020204" pitchFamily="34" charset="0"/>
              </a:rPr>
              <a:t> data to </a:t>
            </a:r>
            <a:r>
              <a:rPr lang="fr-BE" sz="2000" dirty="0" err="1" smtClean="0">
                <a:latin typeface="Agency FB" panose="020B0503020202020204" pitchFamily="34" charset="0"/>
              </a:rPr>
              <a:t>create</a:t>
            </a:r>
            <a:r>
              <a:rPr lang="fr-BE" sz="2000" dirty="0" smtClean="0">
                <a:latin typeface="Agency FB" panose="020B0503020202020204" pitchFamily="34" charset="0"/>
              </a:rPr>
              <a:t> a model </a:t>
            </a:r>
            <a:endParaRPr lang="fr-BE" sz="2000" dirty="0">
              <a:latin typeface="Agency FB" panose="020B0503020202020204" pitchFamily="34" charset="0"/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2706617" y="4413942"/>
            <a:ext cx="20425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2000" dirty="0" smtClean="0">
                <a:latin typeface="Agency FB" panose="020B0503020202020204" pitchFamily="34" charset="0"/>
              </a:rPr>
              <a:t>- </a:t>
            </a:r>
            <a:r>
              <a:rPr lang="fr-BE" sz="2000" dirty="0" err="1" smtClean="0">
                <a:latin typeface="Agency FB" panose="020B0503020202020204" pitchFamily="34" charset="0"/>
              </a:rPr>
              <a:t>Giving</a:t>
            </a:r>
            <a:r>
              <a:rPr lang="fr-BE" sz="2000" dirty="0" smtClean="0">
                <a:latin typeface="Agency FB" panose="020B0503020202020204" pitchFamily="34" charset="0"/>
              </a:rPr>
              <a:t> simple results </a:t>
            </a:r>
            <a:endParaRPr lang="fr-BE" sz="2000" dirty="0">
              <a:latin typeface="Agency FB" panose="020B0503020202020204" pitchFamily="34" charset="0"/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266988" y="5024378"/>
            <a:ext cx="64043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2000" dirty="0" smtClean="0">
                <a:latin typeface="Agency FB" panose="020B0503020202020204" pitchFamily="34" charset="0"/>
              </a:rPr>
              <a:t>4. The Machine Learning provides different technique to classify information. </a:t>
            </a:r>
            <a:endParaRPr lang="fr-BE" sz="2000" dirty="0">
              <a:latin typeface="Agency FB" panose="020B0503020202020204" pitchFamily="34" charset="0"/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2394580" y="5585629"/>
            <a:ext cx="764343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6000" dirty="0" smtClean="0">
                <a:latin typeface="Agency FB" panose="020B0503020202020204" pitchFamily="34" charset="0"/>
              </a:rPr>
              <a:t>Support Vector Machine [SVM]</a:t>
            </a:r>
            <a:r>
              <a:rPr lang="fr-BE" dirty="0" smtClean="0">
                <a:latin typeface="Agency FB" panose="020B0503020202020204" pitchFamily="34" charset="0"/>
              </a:rPr>
              <a:t> </a:t>
            </a:r>
            <a:endParaRPr lang="fr-BE" dirty="0">
              <a:latin typeface="Agency FB" panose="020B0503020202020204" pitchFamily="34" charset="0"/>
            </a:endParaRPr>
          </a:p>
        </p:txBody>
      </p:sp>
      <p:sp>
        <p:nvSpPr>
          <p:cNvPr id="18" name="ZoneTexte 17"/>
          <p:cNvSpPr txBox="1"/>
          <p:nvPr/>
        </p:nvSpPr>
        <p:spPr>
          <a:xfrm>
            <a:off x="2732152" y="3714118"/>
            <a:ext cx="44342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2000" dirty="0" smtClean="0">
                <a:latin typeface="Agency FB" panose="020B0503020202020204" pitchFamily="34" charset="0"/>
              </a:rPr>
              <a:t>- Used  </a:t>
            </a:r>
            <a:r>
              <a:rPr lang="fr-BE" sz="2000" dirty="0">
                <a:latin typeface="Agency FB" panose="020B0503020202020204" pitchFamily="34" charset="0"/>
              </a:rPr>
              <a:t>f</a:t>
            </a:r>
            <a:r>
              <a:rPr lang="fr-BE" sz="2000" dirty="0" smtClean="0">
                <a:latin typeface="Agency FB" panose="020B0503020202020204" pitchFamily="34" charset="0"/>
              </a:rPr>
              <a:t>or Classification, </a:t>
            </a:r>
            <a:r>
              <a:rPr lang="fr-BE" sz="2000" dirty="0" err="1" smtClean="0">
                <a:latin typeface="Agency FB" panose="020B0503020202020204" pitchFamily="34" charset="0"/>
              </a:rPr>
              <a:t>Regression</a:t>
            </a:r>
            <a:r>
              <a:rPr lang="fr-BE" sz="2000" dirty="0" smtClean="0">
                <a:latin typeface="Agency FB" panose="020B0503020202020204" pitchFamily="34" charset="0"/>
              </a:rPr>
              <a:t> and </a:t>
            </a:r>
            <a:r>
              <a:rPr lang="fr-BE" sz="2000" dirty="0" err="1" smtClean="0">
                <a:latin typeface="Agency FB" panose="020B0503020202020204" pitchFamily="34" charset="0"/>
              </a:rPr>
              <a:t>clustering</a:t>
            </a:r>
            <a:r>
              <a:rPr lang="fr-BE" sz="2000" dirty="0" smtClean="0">
                <a:latin typeface="Agency FB" panose="020B0503020202020204" pitchFamily="34" charset="0"/>
              </a:rPr>
              <a:t> </a:t>
            </a:r>
            <a:endParaRPr lang="fr-BE" sz="2000" dirty="0">
              <a:latin typeface="Agency FB" panose="020B0503020202020204" pitchFamily="34" charset="0"/>
            </a:endParaRPr>
          </a:p>
        </p:txBody>
      </p:sp>
      <p:pic>
        <p:nvPicPr>
          <p:cNvPr id="19" name="Imag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6871" y="210012"/>
            <a:ext cx="4052363" cy="4180805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20" name="Imag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8172" y="1161528"/>
            <a:ext cx="5972175" cy="3676650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21" name="Image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5869" y="285193"/>
            <a:ext cx="5934468" cy="2514605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sp>
        <p:nvSpPr>
          <p:cNvPr id="23" name="Rectangle 22"/>
          <p:cNvSpPr/>
          <p:nvPr/>
        </p:nvSpPr>
        <p:spPr>
          <a:xfrm>
            <a:off x="3730632" y="2094470"/>
            <a:ext cx="1037940" cy="4001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4" name="Rectangle 23"/>
          <p:cNvSpPr/>
          <p:nvPr/>
        </p:nvSpPr>
        <p:spPr>
          <a:xfrm>
            <a:off x="3710949" y="3721143"/>
            <a:ext cx="1115979" cy="4001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pic>
        <p:nvPicPr>
          <p:cNvPr id="25" name="Image 2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6871" y="210012"/>
            <a:ext cx="4120146" cy="5477256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22" name="Image 2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9542" y="855383"/>
            <a:ext cx="6201340" cy="2181413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4741002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23" grpId="0" animBg="1"/>
      <p:bldP spid="2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863639" y="2643950"/>
            <a:ext cx="10464724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1" dirty="0" smtClean="0">
                <a:ln w="9525">
                  <a:solidFill>
                    <a:srgbClr val="0070C0"/>
                  </a:solidFill>
                  <a:prstDash val="solid"/>
                </a:ln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Bahnschrift Condensed" panose="020B0502040204020203" pitchFamily="34" charset="0"/>
              </a:rPr>
              <a:t>2. How </a:t>
            </a:r>
            <a:r>
              <a:rPr lang="fr-FR" sz="5400" b="1" dirty="0" err="1" smtClean="0">
                <a:ln w="9525">
                  <a:solidFill>
                    <a:srgbClr val="0070C0"/>
                  </a:solidFill>
                  <a:prstDash val="solid"/>
                </a:ln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Bahnschrift Condensed" panose="020B0502040204020203" pitchFamily="34" charset="0"/>
              </a:rPr>
              <a:t>does</a:t>
            </a:r>
            <a:r>
              <a:rPr lang="fr-FR" sz="5400" b="1" dirty="0" smtClean="0">
                <a:ln w="9525">
                  <a:solidFill>
                    <a:srgbClr val="0070C0"/>
                  </a:solidFill>
                  <a:prstDash val="solid"/>
                </a:ln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Bahnschrift Condensed" panose="020B0502040204020203" pitchFamily="34" charset="0"/>
              </a:rPr>
              <a:t> the Support </a:t>
            </a:r>
            <a:r>
              <a:rPr lang="fr-FR" sz="5400" b="1" dirty="0" err="1" smtClean="0">
                <a:ln w="9525">
                  <a:solidFill>
                    <a:srgbClr val="0070C0"/>
                  </a:solidFill>
                  <a:prstDash val="solid"/>
                </a:ln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Bahnschrift Condensed" panose="020B0502040204020203" pitchFamily="34" charset="0"/>
              </a:rPr>
              <a:t>Vector</a:t>
            </a:r>
            <a:r>
              <a:rPr lang="fr-FR" sz="5400" b="1" dirty="0" smtClean="0">
                <a:ln w="9525">
                  <a:solidFill>
                    <a:srgbClr val="0070C0"/>
                  </a:solidFill>
                  <a:prstDash val="solid"/>
                </a:ln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Bahnschrift Condensed" panose="020B0502040204020203" pitchFamily="34" charset="0"/>
              </a:rPr>
              <a:t> Machine </a:t>
            </a:r>
            <a:r>
              <a:rPr lang="fr-FR" sz="5400" b="1" dirty="0" err="1" smtClean="0">
                <a:ln w="9525">
                  <a:solidFill>
                    <a:srgbClr val="0070C0"/>
                  </a:solidFill>
                  <a:prstDash val="solid"/>
                </a:ln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Bahnschrift Condensed" panose="020B0502040204020203" pitchFamily="34" charset="0"/>
              </a:rPr>
              <a:t>work</a:t>
            </a:r>
            <a:r>
              <a:rPr lang="fr-FR" sz="5400" b="1" dirty="0" smtClean="0">
                <a:ln w="9525">
                  <a:solidFill>
                    <a:srgbClr val="0070C0"/>
                  </a:solidFill>
                  <a:prstDash val="solid"/>
                </a:ln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Bahnschrift Condensed" panose="020B0502040204020203" pitchFamily="34" charset="0"/>
              </a:rPr>
              <a:t> </a:t>
            </a:r>
          </a:p>
          <a:p>
            <a:pPr algn="ctr"/>
            <a:r>
              <a:rPr lang="fr-FR" sz="5400" b="1" dirty="0" smtClean="0">
                <a:ln w="9525">
                  <a:solidFill>
                    <a:srgbClr val="0070C0"/>
                  </a:solidFill>
                  <a:prstDash val="solid"/>
                </a:ln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Bahnschrift Condensed" panose="020B0502040204020203" pitchFamily="34" charset="0"/>
              </a:rPr>
              <a:t>in Machine Learning ?</a:t>
            </a:r>
            <a:endParaRPr lang="fr-FR" sz="5400" b="1" cap="none" spc="0" dirty="0">
              <a:ln w="9525">
                <a:solidFill>
                  <a:srgbClr val="0070C0"/>
                </a:solidFill>
                <a:prstDash val="solid"/>
              </a:ln>
              <a:solidFill>
                <a:schemeClr val="tx1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Bahnschrift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262135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100362" y="89210"/>
            <a:ext cx="3895618" cy="553998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r>
              <a:rPr lang="fr-BE" sz="3000" dirty="0" smtClean="0">
                <a:ln>
                  <a:solidFill>
                    <a:srgbClr val="00B0F0"/>
                  </a:solidFill>
                </a:ln>
                <a:latin typeface="Agency FB" panose="020B0503020202020204" pitchFamily="34" charset="0"/>
              </a:rPr>
              <a:t>Support Vector Machine [SVM]</a:t>
            </a:r>
            <a:endParaRPr lang="fr-BE" sz="3000" dirty="0">
              <a:ln>
                <a:solidFill>
                  <a:srgbClr val="00B0F0"/>
                </a:solidFill>
              </a:ln>
              <a:latin typeface="Agency FB" panose="020B0503020202020204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267629" y="1003609"/>
            <a:ext cx="37016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2000" dirty="0" smtClean="0">
                <a:latin typeface="Agency FB" panose="020B0503020202020204" pitchFamily="34" charset="0"/>
              </a:rPr>
              <a:t>1. The Support </a:t>
            </a:r>
            <a:r>
              <a:rPr lang="fr-BE" sz="2000" dirty="0">
                <a:latin typeface="Agency FB" panose="020B0503020202020204" pitchFamily="34" charset="0"/>
              </a:rPr>
              <a:t>V</a:t>
            </a:r>
            <a:r>
              <a:rPr lang="fr-BE" sz="2000" dirty="0" smtClean="0">
                <a:latin typeface="Agency FB" panose="020B0503020202020204" pitchFamily="34" charset="0"/>
              </a:rPr>
              <a:t>ector Machine principles :   </a:t>
            </a:r>
            <a:endParaRPr lang="fr-BE" sz="2000" dirty="0">
              <a:latin typeface="Agency FB" panose="020B0503020202020204" pitchFamily="34" charset="0"/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3824007" y="1446762"/>
            <a:ext cx="52677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2000" dirty="0" smtClean="0">
                <a:latin typeface="Agency FB" panose="020B0503020202020204" pitchFamily="34" charset="0"/>
              </a:rPr>
              <a:t>- Use training data and test data [</a:t>
            </a:r>
            <a:r>
              <a:rPr lang="fr-BE" sz="2000" dirty="0" err="1" smtClean="0">
                <a:latin typeface="Agency FB" panose="020B0503020202020204" pitchFamily="34" charset="0"/>
              </a:rPr>
              <a:t>pre-processed</a:t>
            </a:r>
            <a:r>
              <a:rPr lang="fr-BE" sz="2000" dirty="0">
                <a:latin typeface="Agency FB" panose="020B0503020202020204" pitchFamily="34" charset="0"/>
              </a:rPr>
              <a:t>]</a:t>
            </a:r>
            <a:r>
              <a:rPr lang="fr-BE" sz="2000" dirty="0" smtClean="0">
                <a:latin typeface="Agency FB" panose="020B0503020202020204" pitchFamily="34" charset="0"/>
              </a:rPr>
              <a:t> as </a:t>
            </a:r>
            <a:r>
              <a:rPr lang="fr-BE" sz="2000" dirty="0" err="1" smtClean="0">
                <a:latin typeface="Agency FB" panose="020B0503020202020204" pitchFamily="34" charset="0"/>
              </a:rPr>
              <a:t>vectors</a:t>
            </a:r>
            <a:endParaRPr lang="fr-BE" sz="2000" dirty="0">
              <a:latin typeface="Agency FB" panose="020B0503020202020204" pitchFamily="34" charset="0"/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3827850" y="1889915"/>
            <a:ext cx="28167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2000" dirty="0" smtClean="0">
                <a:latin typeface="Agency FB" panose="020B0503020202020204" pitchFamily="34" charset="0"/>
              </a:rPr>
              <a:t>- Fit training data set in a model </a:t>
            </a:r>
            <a:endParaRPr lang="fr-BE" sz="2000" dirty="0">
              <a:latin typeface="Agency FB" panose="020B0503020202020204" pitchFamily="34" charset="0"/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3824007" y="2324959"/>
            <a:ext cx="50754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2000" dirty="0" smtClean="0">
                <a:latin typeface="Agency FB" panose="020B0503020202020204" pitchFamily="34" charset="0"/>
              </a:rPr>
              <a:t>- </a:t>
            </a:r>
            <a:r>
              <a:rPr lang="fr-BE" sz="2000" dirty="0" err="1" smtClean="0">
                <a:latin typeface="Agency FB" panose="020B0503020202020204" pitchFamily="34" charset="0"/>
              </a:rPr>
              <a:t>Predict</a:t>
            </a:r>
            <a:r>
              <a:rPr lang="fr-BE" sz="2000" dirty="0" smtClean="0">
                <a:latin typeface="Agency FB" panose="020B0503020202020204" pitchFamily="34" charset="0"/>
              </a:rPr>
              <a:t> the classification of a new data </a:t>
            </a:r>
            <a:r>
              <a:rPr lang="fr-BE" sz="2000" dirty="0" err="1" smtClean="0">
                <a:latin typeface="Agency FB" panose="020B0503020202020204" pitchFamily="34" charset="0"/>
              </a:rPr>
              <a:t>based</a:t>
            </a:r>
            <a:r>
              <a:rPr lang="fr-BE" sz="2000" dirty="0" smtClean="0">
                <a:latin typeface="Agency FB" panose="020B0503020202020204" pitchFamily="34" charset="0"/>
              </a:rPr>
              <a:t> on the model </a:t>
            </a:r>
            <a:endParaRPr lang="fr-BE" sz="2000" dirty="0">
              <a:latin typeface="Agency FB" panose="020B0503020202020204" pitchFamily="34" charset="0"/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3824007" y="1003609"/>
            <a:ext cx="71994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2000" dirty="0" smtClean="0">
                <a:latin typeface="Agency FB" panose="020B0503020202020204" pitchFamily="34" charset="0"/>
              </a:rPr>
              <a:t>- Is </a:t>
            </a:r>
            <a:r>
              <a:rPr lang="fr-BE" sz="2000" dirty="0" err="1" smtClean="0">
                <a:latin typeface="Agency FB" panose="020B0503020202020204" pitchFamily="34" charset="0"/>
              </a:rPr>
              <a:t>based</a:t>
            </a:r>
            <a:r>
              <a:rPr lang="fr-BE" sz="2000" dirty="0" smtClean="0">
                <a:latin typeface="Agency FB" panose="020B0503020202020204" pitchFamily="34" charset="0"/>
              </a:rPr>
              <a:t> on the </a:t>
            </a:r>
            <a:r>
              <a:rPr lang="fr-BE" sz="2000" dirty="0" err="1" smtClean="0">
                <a:latin typeface="Agency FB" panose="020B0503020202020204" pitchFamily="34" charset="0"/>
              </a:rPr>
              <a:t>creation</a:t>
            </a:r>
            <a:r>
              <a:rPr lang="fr-BE" sz="2000" dirty="0" smtClean="0">
                <a:latin typeface="Agency FB" panose="020B0503020202020204" pitchFamily="34" charset="0"/>
              </a:rPr>
              <a:t> of model </a:t>
            </a:r>
            <a:r>
              <a:rPr lang="fr-BE" sz="2000" dirty="0" err="1" smtClean="0">
                <a:latin typeface="Agency FB" panose="020B0503020202020204" pitchFamily="34" charset="0"/>
              </a:rPr>
              <a:t>with</a:t>
            </a:r>
            <a:r>
              <a:rPr lang="fr-BE" sz="2000" dirty="0" smtClean="0">
                <a:latin typeface="Agency FB" panose="020B0503020202020204" pitchFamily="34" charset="0"/>
              </a:rPr>
              <a:t> </a:t>
            </a:r>
            <a:r>
              <a:rPr lang="fr-BE" sz="2000" dirty="0" err="1" smtClean="0">
                <a:latin typeface="Agency FB" panose="020B0503020202020204" pitchFamily="34" charset="0"/>
              </a:rPr>
              <a:t>vectors</a:t>
            </a:r>
            <a:r>
              <a:rPr lang="fr-BE" sz="2000" dirty="0" smtClean="0">
                <a:latin typeface="Agency FB" panose="020B0503020202020204" pitchFamily="34" charset="0"/>
              </a:rPr>
              <a:t>(data </a:t>
            </a:r>
            <a:r>
              <a:rPr lang="fr-BE" sz="2000" dirty="0" err="1" smtClean="0">
                <a:latin typeface="Agency FB" panose="020B0503020202020204" pitchFamily="34" charset="0"/>
              </a:rPr>
              <a:t>transformed</a:t>
            </a:r>
            <a:r>
              <a:rPr lang="fr-BE" sz="2000" dirty="0" smtClean="0">
                <a:latin typeface="Agency FB" panose="020B0503020202020204" pitchFamily="34" charset="0"/>
              </a:rPr>
              <a:t> by </a:t>
            </a:r>
            <a:r>
              <a:rPr lang="fr-BE" sz="2000" dirty="0" err="1" smtClean="0">
                <a:latin typeface="Agency FB" panose="020B0503020202020204" pitchFamily="34" charset="0"/>
              </a:rPr>
              <a:t>pre-processing</a:t>
            </a:r>
            <a:r>
              <a:rPr lang="fr-BE" sz="2000" dirty="0" smtClean="0">
                <a:latin typeface="Agency FB" panose="020B0503020202020204" pitchFamily="34" charset="0"/>
              </a:rPr>
              <a:t>) </a:t>
            </a:r>
            <a:endParaRPr lang="fr-BE" sz="2000" dirty="0">
              <a:latin typeface="Agency FB" panose="020B0503020202020204" pitchFamily="34" charset="0"/>
            </a:endParaRPr>
          </a:p>
        </p:txBody>
      </p:sp>
      <p:sp>
        <p:nvSpPr>
          <p:cNvPr id="12" name="ZoneTexte 11"/>
          <p:cNvSpPr txBox="1"/>
          <p:nvPr/>
        </p:nvSpPr>
        <p:spPr>
          <a:xfrm>
            <a:off x="267629" y="3093579"/>
            <a:ext cx="38843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2000" dirty="0" smtClean="0">
                <a:latin typeface="Agency FB" panose="020B0503020202020204" pitchFamily="34" charset="0"/>
              </a:rPr>
              <a:t>2. Type of use of the Support Vector Machine :</a:t>
            </a:r>
            <a:endParaRPr lang="fr-BE" sz="2000" dirty="0">
              <a:latin typeface="Agency FB" panose="020B0503020202020204" pitchFamily="34" charset="0"/>
            </a:endParaRPr>
          </a:p>
        </p:txBody>
      </p:sp>
      <p:sp>
        <p:nvSpPr>
          <p:cNvPr id="13" name="ZoneTexte 12"/>
          <p:cNvSpPr txBox="1"/>
          <p:nvPr/>
        </p:nvSpPr>
        <p:spPr>
          <a:xfrm>
            <a:off x="4159937" y="3096439"/>
            <a:ext cx="8162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2000" dirty="0" smtClean="0">
                <a:latin typeface="Agency FB" panose="020B0503020202020204" pitchFamily="34" charset="0"/>
              </a:rPr>
              <a:t>- </a:t>
            </a:r>
            <a:r>
              <a:rPr lang="fr-BE" sz="2000" dirty="0" err="1" smtClean="0">
                <a:latin typeface="Agency FB" panose="020B0503020202020204" pitchFamily="34" charset="0"/>
              </a:rPr>
              <a:t>Linear</a:t>
            </a:r>
            <a:endParaRPr lang="fr-BE" sz="2000" dirty="0">
              <a:latin typeface="Agency FB" panose="020B0503020202020204" pitchFamily="34" charset="0"/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4152026" y="3528623"/>
            <a:ext cx="12570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2000" dirty="0" smtClean="0">
                <a:latin typeface="Agency FB" panose="020B0503020202020204" pitchFamily="34" charset="0"/>
              </a:rPr>
              <a:t>- </a:t>
            </a:r>
            <a:r>
              <a:rPr lang="fr-BE" sz="2000" dirty="0" err="1" smtClean="0">
                <a:latin typeface="Agency FB" panose="020B0503020202020204" pitchFamily="34" charset="0"/>
              </a:rPr>
              <a:t>Kernel</a:t>
            </a:r>
            <a:r>
              <a:rPr lang="fr-BE" sz="2000" dirty="0" smtClean="0">
                <a:latin typeface="Agency FB" panose="020B0503020202020204" pitchFamily="34" charset="0"/>
              </a:rPr>
              <a:t> trick</a:t>
            </a:r>
            <a:endParaRPr lang="fr-BE" sz="2000" dirty="0">
              <a:latin typeface="Agency FB" panose="020B0503020202020204" pitchFamily="34" charset="0"/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267629" y="4437602"/>
            <a:ext cx="20537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2000" dirty="0" smtClean="0">
                <a:latin typeface="Agency FB" panose="020B0503020202020204" pitchFamily="34" charset="0"/>
              </a:rPr>
              <a:t>3. The </a:t>
            </a:r>
            <a:r>
              <a:rPr lang="fr-BE" sz="2000" dirty="0" err="1" smtClean="0">
                <a:latin typeface="Agency FB" panose="020B0503020202020204" pitchFamily="34" charset="0"/>
              </a:rPr>
              <a:t>pre-processing</a:t>
            </a:r>
            <a:r>
              <a:rPr lang="fr-BE" sz="2000" dirty="0" smtClean="0">
                <a:latin typeface="Agency FB" panose="020B0503020202020204" pitchFamily="34" charset="0"/>
              </a:rPr>
              <a:t> :</a:t>
            </a:r>
            <a:endParaRPr lang="fr-BE" sz="2000" dirty="0">
              <a:latin typeface="Agency FB" panose="020B0503020202020204" pitchFamily="34" charset="0"/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2327384" y="4455473"/>
            <a:ext cx="18325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2000" dirty="0" smtClean="0">
                <a:latin typeface="Agency FB" panose="020B0503020202020204" pitchFamily="34" charset="0"/>
              </a:rPr>
              <a:t>- </a:t>
            </a:r>
            <a:r>
              <a:rPr lang="fr-BE" sz="2000" dirty="0" err="1" smtClean="0">
                <a:latin typeface="Agency FB" panose="020B0503020202020204" pitchFamily="34" charset="0"/>
              </a:rPr>
              <a:t>Normalize</a:t>
            </a:r>
            <a:r>
              <a:rPr lang="fr-BE" sz="2000" dirty="0" smtClean="0">
                <a:latin typeface="Agency FB" panose="020B0503020202020204" pitchFamily="34" charset="0"/>
              </a:rPr>
              <a:t> the data</a:t>
            </a:r>
            <a:endParaRPr lang="fr-BE" sz="2000" dirty="0">
              <a:latin typeface="Agency FB" panose="020B0503020202020204" pitchFamily="34" charset="0"/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2321396" y="4850119"/>
            <a:ext cx="1903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2000" dirty="0" smtClean="0">
                <a:latin typeface="Agency FB" panose="020B0503020202020204" pitchFamily="34" charset="0"/>
              </a:rPr>
              <a:t>- </a:t>
            </a:r>
            <a:r>
              <a:rPr lang="fr-BE" sz="2000" dirty="0" err="1" smtClean="0">
                <a:latin typeface="Agency FB" panose="020B0503020202020204" pitchFamily="34" charset="0"/>
              </a:rPr>
              <a:t>Create</a:t>
            </a:r>
            <a:r>
              <a:rPr lang="fr-BE" sz="2000" dirty="0" smtClean="0">
                <a:latin typeface="Agency FB" panose="020B0503020202020204" pitchFamily="34" charset="0"/>
              </a:rPr>
              <a:t> the </a:t>
            </a:r>
            <a:r>
              <a:rPr lang="fr-BE" sz="2000" dirty="0" err="1" smtClean="0">
                <a:latin typeface="Agency FB" panose="020B0503020202020204" pitchFamily="34" charset="0"/>
              </a:rPr>
              <a:t>features</a:t>
            </a:r>
            <a:endParaRPr lang="fr-BE" sz="2000" dirty="0">
              <a:latin typeface="Agency FB" panose="020B0503020202020204" pitchFamily="34" charset="0"/>
            </a:endParaRPr>
          </a:p>
        </p:txBody>
      </p:sp>
      <p:sp>
        <p:nvSpPr>
          <p:cNvPr id="18" name="ZoneTexte 17"/>
          <p:cNvSpPr txBox="1"/>
          <p:nvPr/>
        </p:nvSpPr>
        <p:spPr>
          <a:xfrm>
            <a:off x="2321396" y="5244284"/>
            <a:ext cx="36519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2000" dirty="0" smtClean="0">
                <a:latin typeface="Agency FB" panose="020B0503020202020204" pitchFamily="34" charset="0"/>
              </a:rPr>
              <a:t>- </a:t>
            </a:r>
            <a:r>
              <a:rPr lang="fr-BE" sz="2000" dirty="0" err="1" smtClean="0">
                <a:latin typeface="Agency FB" panose="020B0503020202020204" pitchFamily="34" charset="0"/>
              </a:rPr>
              <a:t>Create</a:t>
            </a:r>
            <a:r>
              <a:rPr lang="fr-BE" sz="2000" dirty="0" smtClean="0">
                <a:latin typeface="Agency FB" panose="020B0503020202020204" pitchFamily="34" charset="0"/>
              </a:rPr>
              <a:t> the </a:t>
            </a:r>
            <a:r>
              <a:rPr lang="fr-BE" sz="2000" dirty="0" err="1" smtClean="0">
                <a:latin typeface="Agency FB" panose="020B0503020202020204" pitchFamily="34" charset="0"/>
              </a:rPr>
              <a:t>vectors</a:t>
            </a:r>
            <a:r>
              <a:rPr lang="fr-BE" sz="2000" dirty="0" smtClean="0">
                <a:latin typeface="Agency FB" panose="020B0503020202020204" pitchFamily="34" charset="0"/>
              </a:rPr>
              <a:t> </a:t>
            </a:r>
            <a:r>
              <a:rPr lang="fr-BE" sz="2000" dirty="0" err="1" smtClean="0">
                <a:latin typeface="Agency FB" panose="020B0503020202020204" pitchFamily="34" charset="0"/>
              </a:rPr>
              <a:t>based</a:t>
            </a:r>
            <a:r>
              <a:rPr lang="fr-BE" sz="2000" dirty="0" smtClean="0">
                <a:latin typeface="Agency FB" panose="020B0503020202020204" pitchFamily="34" charset="0"/>
              </a:rPr>
              <a:t> on the </a:t>
            </a:r>
            <a:r>
              <a:rPr lang="fr-BE" sz="2000" dirty="0" err="1" smtClean="0">
                <a:latin typeface="Agency FB" panose="020B0503020202020204" pitchFamily="34" charset="0"/>
              </a:rPr>
              <a:t>features</a:t>
            </a:r>
            <a:endParaRPr lang="fr-BE" sz="2000" dirty="0">
              <a:latin typeface="Agency FB" panose="020B0503020202020204" pitchFamily="34" charset="0"/>
            </a:endParaRPr>
          </a:p>
        </p:txBody>
      </p:sp>
      <p:sp>
        <p:nvSpPr>
          <p:cNvPr id="19" name="ZoneTexte 18"/>
          <p:cNvSpPr txBox="1"/>
          <p:nvPr/>
        </p:nvSpPr>
        <p:spPr>
          <a:xfrm>
            <a:off x="2321396" y="5661782"/>
            <a:ext cx="17796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2000" dirty="0" smtClean="0">
                <a:latin typeface="Agency FB" panose="020B0503020202020204" pitchFamily="34" charset="0"/>
              </a:rPr>
              <a:t>-  Library « </a:t>
            </a:r>
            <a:r>
              <a:rPr lang="fr-BE" sz="2000" dirty="0" err="1" smtClean="0">
                <a:latin typeface="Agency FB" panose="020B0503020202020204" pitchFamily="34" charset="0"/>
              </a:rPr>
              <a:t>GlOve</a:t>
            </a:r>
            <a:r>
              <a:rPr lang="fr-BE" sz="2000" dirty="0" smtClean="0">
                <a:latin typeface="Agency FB" panose="020B0503020202020204" pitchFamily="34" charset="0"/>
              </a:rPr>
              <a:t> »</a:t>
            </a:r>
            <a:endParaRPr lang="fr-BE" sz="2000" dirty="0">
              <a:latin typeface="Agency FB" panose="020B0503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/>
              <p:cNvSpPr txBox="1"/>
              <p:nvPr/>
            </p:nvSpPr>
            <p:spPr>
              <a:xfrm>
                <a:off x="3924133" y="1487268"/>
                <a:ext cx="7110983" cy="830997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BE" sz="1600" b="1" u="sng" dirty="0" err="1" smtClean="0">
                    <a:latin typeface="Agency FB" panose="020B0503020202020204" pitchFamily="34" charset="0"/>
                  </a:rPr>
                  <a:t>Example</a:t>
                </a:r>
                <a:r>
                  <a:rPr lang="fr-BE" sz="1600" dirty="0" smtClean="0">
                    <a:latin typeface="Agency FB" panose="020B0503020202020204" pitchFamily="34" charset="0"/>
                  </a:rPr>
                  <a:t> : « </a:t>
                </a:r>
                <a:r>
                  <a:rPr lang="fr-BE" sz="1600" dirty="0" err="1" smtClean="0">
                    <a:latin typeface="Agency FB" panose="020B0503020202020204" pitchFamily="34" charset="0"/>
                  </a:rPr>
                  <a:t>We</a:t>
                </a:r>
                <a:r>
                  <a:rPr lang="fr-BE" sz="1600" dirty="0" smtClean="0">
                    <a:latin typeface="Agency FB" panose="020B0503020202020204" pitchFamily="34" charset="0"/>
                  </a:rPr>
                  <a:t> are the one </a:t>
                </a:r>
                <a:r>
                  <a:rPr lang="fr-BE" sz="1600" dirty="0" err="1" smtClean="0">
                    <a:latin typeface="Agency FB" panose="020B0503020202020204" pitchFamily="34" charset="0"/>
                  </a:rPr>
                  <a:t>coming</a:t>
                </a:r>
                <a:r>
                  <a:rPr lang="fr-BE" sz="1600" dirty="0" smtClean="0">
                    <a:latin typeface="Agency FB" panose="020B0503020202020204" pitchFamily="34" charset="0"/>
                  </a:rPr>
                  <a:t> </a:t>
                </a:r>
                <a:r>
                  <a:rPr lang="fr-BE" sz="1600" dirty="0" err="1" smtClean="0">
                    <a:latin typeface="Agency FB" panose="020B0503020202020204" pitchFamily="34" charset="0"/>
                  </a:rPr>
                  <a:t>today</a:t>
                </a:r>
                <a:r>
                  <a:rPr lang="fr-BE" sz="1600" dirty="0" smtClean="0">
                    <a:latin typeface="Agency FB" panose="020B0503020202020204" pitchFamily="34" charset="0"/>
                  </a:rPr>
                  <a:t>. » </a:t>
                </a:r>
                <a14:m>
                  <m:oMath xmlns:m="http://schemas.openxmlformats.org/officeDocument/2006/math">
                    <m:r>
                      <a:rPr lang="fr-BE" sz="16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fr-BE" sz="1600" dirty="0" smtClean="0">
                    <a:latin typeface="Agency FB" panose="020B0503020202020204" pitchFamily="34" charset="0"/>
                  </a:rPr>
                  <a:t> </a:t>
                </a:r>
                <a:r>
                  <a:rPr lang="fr-BE" sz="1600" dirty="0" err="1" smtClean="0">
                    <a:latin typeface="Agency FB" panose="020B0503020202020204" pitchFamily="34" charset="0"/>
                  </a:rPr>
                  <a:t>Vector</a:t>
                </a:r>
                <a:r>
                  <a:rPr lang="fr-BE" sz="1600" dirty="0" smtClean="0">
                    <a:latin typeface="Agency FB" panose="020B0503020202020204" pitchFamily="34" charset="0"/>
                  </a:rPr>
                  <a:t>(0,1,0,1,1,0,1,0,0,1,..)</a:t>
                </a:r>
              </a:p>
              <a:p>
                <a:r>
                  <a:rPr lang="fr-BE" sz="1600" dirty="0">
                    <a:latin typeface="Agency FB" panose="020B0503020202020204" pitchFamily="34" charset="0"/>
                  </a:rPr>
                  <a:t> </a:t>
                </a:r>
                <a:r>
                  <a:rPr lang="fr-BE" sz="1600" dirty="0" smtClean="0">
                    <a:latin typeface="Agency FB" panose="020B0503020202020204" pitchFamily="34" charset="0"/>
                  </a:rPr>
                  <a:t>                « </a:t>
                </a:r>
                <a:r>
                  <a:rPr lang="fr-BE" sz="1600" dirty="0" err="1" smtClean="0">
                    <a:latin typeface="Agency FB" panose="020B0503020202020204" pitchFamily="34" charset="0"/>
                  </a:rPr>
                  <a:t>Receipt</a:t>
                </a:r>
                <a:r>
                  <a:rPr lang="fr-BE" sz="1600" dirty="0" smtClean="0">
                    <a:latin typeface="Agency FB" panose="020B0503020202020204" pitchFamily="34" charset="0"/>
                  </a:rPr>
                  <a:t> : 1,34 g of butter, 200 g of </a:t>
                </a:r>
                <a:r>
                  <a:rPr lang="fr-BE" sz="1600" dirty="0" err="1" smtClean="0">
                    <a:latin typeface="Agency FB" panose="020B0503020202020204" pitchFamily="34" charset="0"/>
                  </a:rPr>
                  <a:t>sugar</a:t>
                </a:r>
                <a:r>
                  <a:rPr lang="fr-BE" sz="1600" dirty="0" smtClean="0">
                    <a:latin typeface="Agency FB" panose="020B0503020202020204" pitchFamily="34" charset="0"/>
                  </a:rPr>
                  <a:t>, 50 g of </a:t>
                </a:r>
                <a:r>
                  <a:rPr lang="fr-BE" sz="1600" dirty="0" err="1" smtClean="0">
                    <a:latin typeface="Agency FB" panose="020B0503020202020204" pitchFamily="34" charset="0"/>
                  </a:rPr>
                  <a:t>chocolate</a:t>
                </a:r>
                <a:r>
                  <a:rPr lang="fr-BE" sz="1600" dirty="0" smtClean="0">
                    <a:latin typeface="Agency FB" panose="020B0503020202020204" pitchFamily="34" charset="0"/>
                  </a:rPr>
                  <a:t> » </a:t>
                </a:r>
                <a14:m>
                  <m:oMath xmlns:m="http://schemas.openxmlformats.org/officeDocument/2006/math">
                    <m:r>
                      <a:rPr lang="fr-BE" sz="16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fr-BE" sz="1600" dirty="0" smtClean="0">
                    <a:latin typeface="Agency FB" panose="020B0503020202020204" pitchFamily="34" charset="0"/>
                  </a:rPr>
                  <a:t> </a:t>
                </a:r>
                <a:r>
                  <a:rPr lang="fr-BE" sz="1600" dirty="0" err="1" smtClean="0">
                    <a:latin typeface="Agency FB" panose="020B0503020202020204" pitchFamily="34" charset="0"/>
                  </a:rPr>
                  <a:t>Vector</a:t>
                </a:r>
                <a:r>
                  <a:rPr lang="fr-BE" sz="1600" dirty="0" smtClean="0">
                    <a:latin typeface="Agency FB" panose="020B0503020202020204" pitchFamily="34" charset="0"/>
                  </a:rPr>
                  <a:t>(1,1,1,0,0,1,0,1,0,0,1,1,0,0,..)</a:t>
                </a:r>
              </a:p>
              <a:p>
                <a:r>
                  <a:rPr lang="fr-BE" sz="1600" dirty="0">
                    <a:latin typeface="Agency FB" panose="020B0503020202020204" pitchFamily="34" charset="0"/>
                  </a:rPr>
                  <a:t> </a:t>
                </a:r>
                <a:r>
                  <a:rPr lang="fr-BE" sz="1600" dirty="0" smtClean="0">
                    <a:latin typeface="Agency FB" panose="020B0503020202020204" pitchFamily="34" charset="0"/>
                  </a:rPr>
                  <a:t>                 </a:t>
                </a:r>
                <a:endParaRPr lang="fr-BE" sz="1600" dirty="0">
                  <a:latin typeface="Agency FB" panose="020B0503020202020204" pitchFamily="34" charset="0"/>
                </a:endParaRPr>
              </a:p>
            </p:txBody>
          </p:sp>
        </mc:Choice>
        <mc:Fallback xmlns="">
          <p:sp>
            <p:nvSpPr>
              <p:cNvPr id="3" name="ZoneText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4133" y="1487268"/>
                <a:ext cx="7110983" cy="830997"/>
              </a:xfrm>
              <a:prstGeom prst="rect">
                <a:avLst/>
              </a:prstGeom>
              <a:blipFill>
                <a:blip r:embed="rId3"/>
                <a:stretch>
                  <a:fillRect l="-428" t="-1449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4" name="Image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6243" y="2769845"/>
            <a:ext cx="4982084" cy="3799468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25" name="Image 2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6887" y="2850481"/>
            <a:ext cx="4922494" cy="3754023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26" name="Image 2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5660" y="3156159"/>
            <a:ext cx="4390237" cy="3289440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8" name="ZoneTexte 27"/>
              <p:cNvSpPr txBox="1"/>
              <p:nvPr/>
            </p:nvSpPr>
            <p:spPr>
              <a:xfrm>
                <a:off x="6806244" y="4311510"/>
                <a:ext cx="4121618" cy="1323439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BE" sz="1600" b="1" u="sng" dirty="0" err="1" smtClean="0">
                    <a:latin typeface="Agency FB" panose="020B0503020202020204" pitchFamily="34" charset="0"/>
                  </a:rPr>
                  <a:t>Example</a:t>
                </a:r>
                <a:r>
                  <a:rPr lang="fr-BE" sz="1600" dirty="0" smtClean="0">
                    <a:latin typeface="Agency FB" panose="020B0503020202020204" pitchFamily="34" charset="0"/>
                  </a:rPr>
                  <a:t> : « </a:t>
                </a:r>
                <a:r>
                  <a:rPr lang="fr-BE" sz="1600" dirty="0" err="1" smtClean="0">
                    <a:latin typeface="Agency FB" panose="020B0503020202020204" pitchFamily="34" charset="0"/>
                  </a:rPr>
                  <a:t>We</a:t>
                </a:r>
                <a:r>
                  <a:rPr lang="fr-BE" sz="1600" dirty="0" smtClean="0">
                    <a:latin typeface="Agency FB" panose="020B0503020202020204" pitchFamily="34" charset="0"/>
                  </a:rPr>
                  <a:t> are the one </a:t>
                </a:r>
                <a:r>
                  <a:rPr lang="fr-BE" sz="1600" dirty="0" err="1" smtClean="0">
                    <a:latin typeface="Agency FB" panose="020B0503020202020204" pitchFamily="34" charset="0"/>
                  </a:rPr>
                  <a:t>coming</a:t>
                </a:r>
                <a:r>
                  <a:rPr lang="fr-BE" sz="1600" dirty="0" smtClean="0">
                    <a:latin typeface="Agency FB" panose="020B0503020202020204" pitchFamily="34" charset="0"/>
                  </a:rPr>
                  <a:t> </a:t>
                </a:r>
                <a:r>
                  <a:rPr lang="fr-BE" sz="1600" dirty="0" err="1" smtClean="0">
                    <a:latin typeface="Agency FB" panose="020B0503020202020204" pitchFamily="34" charset="0"/>
                  </a:rPr>
                  <a:t>today</a:t>
                </a:r>
                <a:r>
                  <a:rPr lang="fr-BE" sz="1600" dirty="0" smtClean="0">
                    <a:latin typeface="Agency FB" panose="020B0503020202020204" pitchFamily="34" charset="0"/>
                  </a:rPr>
                  <a:t>. » </a:t>
                </a:r>
              </a:p>
              <a:p>
                <a:r>
                  <a:rPr lang="fr-BE" sz="1600" dirty="0">
                    <a:latin typeface="Agency FB" panose="020B0503020202020204" pitchFamily="34" charset="0"/>
                  </a:rPr>
                  <a:t> </a:t>
                </a:r>
                <a:r>
                  <a:rPr lang="fr-BE" sz="1600" dirty="0" smtClean="0">
                    <a:latin typeface="Agency FB" panose="020B0503020202020204" pitchFamily="34" charset="0"/>
                  </a:rPr>
                  <a:t>                « Hello </a:t>
                </a:r>
                <a:r>
                  <a:rPr lang="fr-BE" sz="1600" dirty="0" err="1" smtClean="0">
                    <a:latin typeface="Agency FB" panose="020B0503020202020204" pitchFamily="34" charset="0"/>
                  </a:rPr>
                  <a:t>my</a:t>
                </a:r>
                <a:r>
                  <a:rPr lang="fr-BE" sz="1600" dirty="0" smtClean="0">
                    <a:latin typeface="Agency FB" panose="020B0503020202020204" pitchFamily="34" charset="0"/>
                  </a:rPr>
                  <a:t> </a:t>
                </a:r>
                <a:r>
                  <a:rPr lang="fr-BE" sz="1600" dirty="0" err="1" smtClean="0">
                    <a:latin typeface="Agency FB" panose="020B0503020202020204" pitchFamily="34" charset="0"/>
                  </a:rPr>
                  <a:t>dear</a:t>
                </a:r>
                <a:r>
                  <a:rPr lang="fr-BE" sz="1600" dirty="0" smtClean="0">
                    <a:latin typeface="Agency FB" panose="020B0503020202020204" pitchFamily="34" charset="0"/>
                  </a:rPr>
                  <a:t> </a:t>
                </a:r>
                <a:r>
                  <a:rPr lang="fr-BE" sz="1600" dirty="0" err="1" smtClean="0">
                    <a:latin typeface="Agency FB" panose="020B0503020202020204" pitchFamily="34" charset="0"/>
                  </a:rPr>
                  <a:t>wife</a:t>
                </a:r>
                <a:r>
                  <a:rPr lang="fr-BE" sz="1600" dirty="0" smtClean="0">
                    <a:latin typeface="Agency FB" panose="020B0503020202020204" pitchFamily="34" charset="0"/>
                  </a:rPr>
                  <a:t>. »</a:t>
                </a:r>
              </a:p>
              <a:p>
                <a:r>
                  <a:rPr lang="fr-BE" sz="1600" dirty="0">
                    <a:latin typeface="Agency FB" panose="020B0503020202020204" pitchFamily="34" charset="0"/>
                  </a:rPr>
                  <a:t> </a:t>
                </a:r>
                <a:r>
                  <a:rPr lang="fr-BE" sz="1600" dirty="0" smtClean="0">
                    <a:latin typeface="Agency FB" panose="020B0503020202020204" pitchFamily="34" charset="0"/>
                  </a:rPr>
                  <a:t>                </a:t>
                </a:r>
                <a:r>
                  <a:rPr lang="fr-BE" sz="1600" dirty="0" err="1" smtClean="0">
                    <a:latin typeface="Agency FB" panose="020B0503020202020204" pitchFamily="34" charset="0"/>
                  </a:rPr>
                  <a:t>Features</a:t>
                </a:r>
                <a:r>
                  <a:rPr lang="fr-BE" sz="1600" dirty="0" smtClean="0">
                    <a:latin typeface="Agency FB" panose="020B0503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fr-BE" sz="1600" i="1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fr-BE" sz="1600" dirty="0" smtClean="0">
                    <a:latin typeface="Agency FB" panose="020B0503020202020204" pitchFamily="34" charset="0"/>
                  </a:rPr>
                  <a:t> one, </a:t>
                </a:r>
                <a:r>
                  <a:rPr lang="fr-BE" sz="1600" dirty="0" err="1" smtClean="0">
                    <a:latin typeface="Agency FB" panose="020B0503020202020204" pitchFamily="34" charset="0"/>
                  </a:rPr>
                  <a:t>coming</a:t>
                </a:r>
                <a:r>
                  <a:rPr lang="fr-BE" sz="1600" dirty="0" smtClean="0">
                    <a:latin typeface="Agency FB" panose="020B0503020202020204" pitchFamily="34" charset="0"/>
                  </a:rPr>
                  <a:t>, </a:t>
                </a:r>
                <a:r>
                  <a:rPr lang="fr-BE" sz="1600" dirty="0" err="1" smtClean="0">
                    <a:latin typeface="Agency FB" panose="020B0503020202020204" pitchFamily="34" charset="0"/>
                  </a:rPr>
                  <a:t>today</a:t>
                </a:r>
                <a:r>
                  <a:rPr lang="fr-BE" sz="1600" dirty="0" smtClean="0">
                    <a:latin typeface="Agency FB" panose="020B0503020202020204" pitchFamily="34" charset="0"/>
                  </a:rPr>
                  <a:t>, hello, </a:t>
                </a:r>
                <a:r>
                  <a:rPr lang="fr-BE" sz="1600" dirty="0" err="1" smtClean="0">
                    <a:latin typeface="Agency FB" panose="020B0503020202020204" pitchFamily="34" charset="0"/>
                  </a:rPr>
                  <a:t>dear</a:t>
                </a:r>
                <a:r>
                  <a:rPr lang="fr-BE" sz="1600" dirty="0" smtClean="0">
                    <a:latin typeface="Agency FB" panose="020B0503020202020204" pitchFamily="34" charset="0"/>
                  </a:rPr>
                  <a:t>, </a:t>
                </a:r>
                <a:r>
                  <a:rPr lang="fr-BE" sz="1600" dirty="0" err="1" smtClean="0">
                    <a:latin typeface="Agency FB" panose="020B0503020202020204" pitchFamily="34" charset="0"/>
                  </a:rPr>
                  <a:t>wife</a:t>
                </a:r>
                <a:endParaRPr lang="fr-BE" sz="1600" dirty="0" smtClean="0">
                  <a:latin typeface="Agency FB" panose="020B0503020202020204" pitchFamily="34" charset="0"/>
                </a:endParaRPr>
              </a:p>
              <a:p>
                <a:r>
                  <a:rPr lang="fr-BE" sz="1600" dirty="0">
                    <a:latin typeface="Agency FB" panose="020B0503020202020204" pitchFamily="34" charset="0"/>
                  </a:rPr>
                  <a:t> </a:t>
                </a:r>
                <a:r>
                  <a:rPr lang="fr-BE" sz="1600" dirty="0" smtClean="0">
                    <a:latin typeface="Agency FB" panose="020B0503020202020204" pitchFamily="34" charset="0"/>
                  </a:rPr>
                  <a:t>                </a:t>
                </a:r>
                <a:r>
                  <a:rPr lang="fr-BE" sz="1600" dirty="0" err="1" smtClean="0">
                    <a:latin typeface="Agency FB" panose="020B0503020202020204" pitchFamily="34" charset="0"/>
                  </a:rPr>
                  <a:t>Vector</a:t>
                </a:r>
                <a:r>
                  <a:rPr lang="fr-BE" sz="1600" dirty="0" smtClean="0">
                    <a:latin typeface="Agency FB" panose="020B0503020202020204" pitchFamily="34" charset="0"/>
                  </a:rPr>
                  <a:t> 1 </a:t>
                </a:r>
                <a14:m>
                  <m:oMath xmlns:m="http://schemas.openxmlformats.org/officeDocument/2006/math">
                    <m:r>
                      <a:rPr lang="fr-BE" sz="1600" i="1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fr-BE" sz="1600" dirty="0" smtClean="0">
                    <a:latin typeface="Agency FB" panose="020B0503020202020204" pitchFamily="34" charset="0"/>
                  </a:rPr>
                  <a:t> 1,1,1,0,0,0</a:t>
                </a:r>
              </a:p>
              <a:p>
                <a:r>
                  <a:rPr lang="fr-BE" sz="1600" dirty="0">
                    <a:latin typeface="Agency FB" panose="020B0503020202020204" pitchFamily="34" charset="0"/>
                  </a:rPr>
                  <a:t> </a:t>
                </a:r>
                <a:r>
                  <a:rPr lang="fr-BE" sz="1600" dirty="0" smtClean="0">
                    <a:latin typeface="Agency FB" panose="020B0503020202020204" pitchFamily="34" charset="0"/>
                  </a:rPr>
                  <a:t>                </a:t>
                </a:r>
                <a:r>
                  <a:rPr lang="fr-BE" sz="1600" dirty="0" err="1" smtClean="0">
                    <a:latin typeface="Agency FB" panose="020B0503020202020204" pitchFamily="34" charset="0"/>
                  </a:rPr>
                  <a:t>Vector</a:t>
                </a:r>
                <a:r>
                  <a:rPr lang="fr-BE" sz="1600" dirty="0" smtClean="0">
                    <a:latin typeface="Agency FB" panose="020B0503020202020204" pitchFamily="34" charset="0"/>
                  </a:rPr>
                  <a:t> 2 </a:t>
                </a:r>
                <a14:m>
                  <m:oMath xmlns:m="http://schemas.openxmlformats.org/officeDocument/2006/math">
                    <m:r>
                      <a:rPr lang="fr-BE" sz="1600" i="1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fr-BE" sz="1600" dirty="0" smtClean="0">
                    <a:latin typeface="Agency FB" panose="020B0503020202020204" pitchFamily="34" charset="0"/>
                  </a:rPr>
                  <a:t> 0,0,0,1,1,1</a:t>
                </a:r>
                <a:endParaRPr lang="fr-BE" sz="1600" dirty="0">
                  <a:latin typeface="Agency FB" panose="020B0503020202020204" pitchFamily="34" charset="0"/>
                </a:endParaRPr>
              </a:p>
            </p:txBody>
          </p:sp>
        </mc:Choice>
        <mc:Fallback xmlns="">
          <p:sp>
            <p:nvSpPr>
              <p:cNvPr id="28" name="ZoneTexte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6244" y="4311510"/>
                <a:ext cx="4121618" cy="1323439"/>
              </a:xfrm>
              <a:prstGeom prst="rect">
                <a:avLst/>
              </a:prstGeom>
              <a:blipFill>
                <a:blip r:embed="rId8"/>
                <a:stretch>
                  <a:fillRect l="-737" t="-913" b="-502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ZoneTexte 3"/>
              <p:cNvSpPr txBox="1"/>
              <p:nvPr/>
            </p:nvSpPr>
            <p:spPr>
              <a:xfrm>
                <a:off x="3924133" y="2703347"/>
                <a:ext cx="8063493" cy="1600438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BE" sz="1600" b="1" u="sng" dirty="0" smtClean="0">
                    <a:latin typeface="Agency FB" panose="020B0503020202020204" pitchFamily="34" charset="0"/>
                  </a:rPr>
                  <a:t>Example</a:t>
                </a:r>
                <a:r>
                  <a:rPr lang="fr-BE" sz="1600" dirty="0" smtClean="0">
                    <a:latin typeface="Agency FB" panose="020B0503020202020204" pitchFamily="34" charset="0"/>
                  </a:rPr>
                  <a:t> : « I </a:t>
                </a:r>
                <a:r>
                  <a:rPr lang="fr-BE" sz="1600" dirty="0" err="1" smtClean="0">
                    <a:latin typeface="Agency FB" panose="020B0503020202020204" pitchFamily="34" charset="0"/>
                  </a:rPr>
                  <a:t>hate</a:t>
                </a:r>
                <a:r>
                  <a:rPr lang="fr-BE" sz="1600" dirty="0" smtClean="0">
                    <a:latin typeface="Agency FB" panose="020B0503020202020204" pitchFamily="34" charset="0"/>
                  </a:rPr>
                  <a:t> people » </a:t>
                </a:r>
                <a14:m>
                  <m:oMath xmlns:m="http://schemas.openxmlformats.org/officeDocument/2006/math">
                    <m:r>
                      <a:rPr lang="fr-BE" sz="1600" i="1">
                        <a:latin typeface="Cambria Math" panose="02040503050406030204" pitchFamily="18" charset="0"/>
                      </a:rPr>
                      <m:t>→ </m:t>
                    </m:r>
                  </m:oMath>
                </a14:m>
                <a:r>
                  <a:rPr lang="fr-BE" sz="1600" dirty="0" smtClean="0">
                    <a:latin typeface="Agency FB" panose="020B0503020202020204" pitchFamily="34" charset="0"/>
                  </a:rPr>
                  <a:t> Training </a:t>
                </a:r>
                <a:r>
                  <a:rPr lang="fr-BE" sz="1600" dirty="0" err="1" smtClean="0">
                    <a:latin typeface="Agency FB" panose="020B0503020202020204" pitchFamily="34" charset="0"/>
                  </a:rPr>
                  <a:t>vector</a:t>
                </a:r>
                <a:r>
                  <a:rPr lang="fr-BE" sz="1600" dirty="0" smtClean="0">
                    <a:latin typeface="Agency FB" panose="020B0503020202020204" pitchFamily="34" charset="0"/>
                  </a:rPr>
                  <a:t> as </a:t>
                </a:r>
                <a:r>
                  <a:rPr lang="fr-BE" sz="1600" dirty="0" err="1" smtClean="0">
                    <a:latin typeface="Agency FB" panose="020B0503020202020204" pitchFamily="34" charset="0"/>
                  </a:rPr>
                  <a:t>bad</a:t>
                </a:r>
                <a:r>
                  <a:rPr lang="fr-BE" sz="1600" dirty="0" smtClean="0">
                    <a:latin typeface="Agency FB" panose="020B0503020202020204" pitchFamily="34" charset="0"/>
                  </a:rPr>
                  <a:t> and fit in the model.</a:t>
                </a:r>
              </a:p>
              <a:p>
                <a:r>
                  <a:rPr lang="fr-BE" sz="1600" dirty="0">
                    <a:latin typeface="Agency FB" panose="020B0503020202020204" pitchFamily="34" charset="0"/>
                  </a:rPr>
                  <a:t> </a:t>
                </a:r>
                <a:r>
                  <a:rPr lang="fr-BE" sz="1600" dirty="0" smtClean="0">
                    <a:latin typeface="Agency FB" panose="020B0503020202020204" pitchFamily="34" charset="0"/>
                  </a:rPr>
                  <a:t>                «  </a:t>
                </a:r>
                <a:r>
                  <a:rPr lang="fr-BE" sz="1600" dirty="0" err="1" smtClean="0">
                    <a:latin typeface="Agency FB" panose="020B0503020202020204" pitchFamily="34" charset="0"/>
                  </a:rPr>
                  <a:t>We</a:t>
                </a:r>
                <a:r>
                  <a:rPr lang="fr-BE" sz="1600" dirty="0" smtClean="0">
                    <a:latin typeface="Agency FB" panose="020B0503020202020204" pitchFamily="34" charset="0"/>
                  </a:rPr>
                  <a:t> love Ice-Cream » </a:t>
                </a:r>
                <a14:m>
                  <m:oMath xmlns:m="http://schemas.openxmlformats.org/officeDocument/2006/math">
                    <m:r>
                      <a:rPr lang="fr-BE" sz="1600" i="1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fr-BE" sz="1600" dirty="0" smtClean="0">
                    <a:latin typeface="Agency FB" panose="020B0503020202020204" pitchFamily="34" charset="0"/>
                  </a:rPr>
                  <a:t> </a:t>
                </a:r>
                <a:r>
                  <a:rPr lang="fr-BE" sz="1600" dirty="0">
                    <a:latin typeface="Agency FB" panose="020B0503020202020204" pitchFamily="34" charset="0"/>
                  </a:rPr>
                  <a:t> </a:t>
                </a:r>
                <a:r>
                  <a:rPr lang="fr-BE" sz="1600" dirty="0" smtClean="0">
                    <a:latin typeface="Agency FB" panose="020B0503020202020204" pitchFamily="34" charset="0"/>
                  </a:rPr>
                  <a:t>Training vector as good and fit in the model.</a:t>
                </a:r>
              </a:p>
              <a:p>
                <a:r>
                  <a:rPr lang="fr-BE" sz="1600" dirty="0">
                    <a:latin typeface="Agency FB" panose="020B0503020202020204" pitchFamily="34" charset="0"/>
                  </a:rPr>
                  <a:t> </a:t>
                </a:r>
                <a:r>
                  <a:rPr lang="fr-BE" sz="1600" dirty="0" smtClean="0">
                    <a:latin typeface="Agency FB" panose="020B0503020202020204" pitchFamily="34" charset="0"/>
                  </a:rPr>
                  <a:t>                   …</a:t>
                </a:r>
              </a:p>
              <a:p>
                <a:pPr algn="just"/>
                <a:r>
                  <a:rPr lang="fr-BE" sz="1600" dirty="0">
                    <a:latin typeface="Agency FB" panose="020B0503020202020204" pitchFamily="34" charset="0"/>
                  </a:rPr>
                  <a:t> </a:t>
                </a:r>
                <a:r>
                  <a:rPr lang="fr-BE" sz="1600" dirty="0" smtClean="0">
                    <a:latin typeface="Agency FB" panose="020B0503020202020204" pitchFamily="34" charset="0"/>
                  </a:rPr>
                  <a:t>                «  You are an </a:t>
                </a:r>
                <a:r>
                  <a:rPr lang="fr-BE" sz="1600" dirty="0" err="1" smtClean="0">
                    <a:latin typeface="Agency FB" panose="020B0503020202020204" pitchFamily="34" charset="0"/>
                  </a:rPr>
                  <a:t>awful</a:t>
                </a:r>
                <a:r>
                  <a:rPr lang="fr-BE" sz="1600" dirty="0" smtClean="0">
                    <a:latin typeface="Agency FB" panose="020B0503020202020204" pitchFamily="34" charset="0"/>
                  </a:rPr>
                  <a:t> </a:t>
                </a:r>
                <a:r>
                  <a:rPr lang="fr-BE" sz="1600" dirty="0" err="1" smtClean="0">
                    <a:latin typeface="Agency FB" panose="020B0503020202020204" pitchFamily="34" charset="0"/>
                  </a:rPr>
                  <a:t>person</a:t>
                </a:r>
                <a:r>
                  <a:rPr lang="fr-BE" sz="1600" dirty="0" smtClean="0">
                    <a:latin typeface="Agency FB" panose="020B0503020202020204" pitchFamily="34" charset="0"/>
                  </a:rPr>
                  <a:t>. » </a:t>
                </a:r>
                <a14:m>
                  <m:oMath xmlns:m="http://schemas.openxmlformats.org/officeDocument/2006/math">
                    <m:r>
                      <a:rPr lang="fr-BE" sz="1600" i="1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fr-BE" sz="1600" dirty="0" smtClean="0">
                    <a:latin typeface="Agency FB" panose="020B0503020202020204" pitchFamily="34" charset="0"/>
                  </a:rPr>
                  <a:t> </a:t>
                </a:r>
                <a:r>
                  <a:rPr lang="fr-BE" sz="1600" dirty="0" err="1" smtClean="0">
                    <a:latin typeface="Agency FB" panose="020B0503020202020204" pitchFamily="34" charset="0"/>
                  </a:rPr>
                  <a:t>We</a:t>
                </a:r>
                <a:r>
                  <a:rPr lang="fr-BE" sz="1600" dirty="0" smtClean="0">
                    <a:latin typeface="Agency FB" panose="020B0503020202020204" pitchFamily="34" charset="0"/>
                  </a:rPr>
                  <a:t> know </a:t>
                </a:r>
                <a:r>
                  <a:rPr lang="fr-BE" sz="1600" dirty="0" err="1" smtClean="0">
                    <a:latin typeface="Agency FB" panose="020B0503020202020204" pitchFamily="34" charset="0"/>
                  </a:rPr>
                  <a:t>its</a:t>
                </a:r>
                <a:r>
                  <a:rPr lang="fr-BE" sz="1600" dirty="0" smtClean="0">
                    <a:latin typeface="Agency FB" panose="020B0503020202020204" pitchFamily="34" charset="0"/>
                  </a:rPr>
                  <a:t> classification </a:t>
                </a:r>
                <a:r>
                  <a:rPr lang="fr-BE" sz="1600" dirty="0" err="1" smtClean="0">
                    <a:latin typeface="Agency FB" panose="020B0503020202020204" pitchFamily="34" charset="0"/>
                  </a:rPr>
                  <a:t>is</a:t>
                </a:r>
                <a:r>
                  <a:rPr lang="fr-BE" sz="1600" dirty="0">
                    <a:latin typeface="Agency FB" panose="020B0503020202020204" pitchFamily="34" charset="0"/>
                  </a:rPr>
                  <a:t> </a:t>
                </a:r>
                <a:r>
                  <a:rPr lang="fr-BE" sz="1600" dirty="0" smtClean="0">
                    <a:latin typeface="Agency FB" panose="020B0503020202020204" pitchFamily="34" charset="0"/>
                  </a:rPr>
                  <a:t> </a:t>
                </a:r>
                <a:r>
                  <a:rPr lang="fr-BE" sz="1600" dirty="0" err="1" smtClean="0">
                    <a:latin typeface="Agency FB" panose="020B0503020202020204" pitchFamily="34" charset="0"/>
                  </a:rPr>
                  <a:t>bad</a:t>
                </a:r>
                <a:r>
                  <a:rPr lang="fr-BE" sz="1600" dirty="0" smtClean="0">
                    <a:latin typeface="Agency FB" panose="020B0503020202020204" pitchFamily="34" charset="0"/>
                  </a:rPr>
                  <a:t>, but the model has to </a:t>
                </a:r>
                <a:r>
                  <a:rPr lang="fr-BE" sz="1600" dirty="0" err="1" smtClean="0">
                    <a:latin typeface="Agency FB" panose="020B0503020202020204" pitchFamily="34" charset="0"/>
                  </a:rPr>
                  <a:t>predict</a:t>
                </a:r>
                <a:r>
                  <a:rPr lang="fr-BE" sz="1600" dirty="0" smtClean="0">
                    <a:latin typeface="Agency FB" panose="020B0503020202020204" pitchFamily="34" charset="0"/>
                  </a:rPr>
                  <a:t> </a:t>
                </a:r>
                <a:r>
                  <a:rPr lang="fr-BE" sz="1600" dirty="0" err="1" smtClean="0">
                    <a:latin typeface="Agency FB" panose="020B0503020202020204" pitchFamily="34" charset="0"/>
                  </a:rPr>
                  <a:t>it</a:t>
                </a:r>
                <a:r>
                  <a:rPr lang="fr-BE" sz="1600" dirty="0">
                    <a:latin typeface="Agency FB" panose="020B0503020202020204" pitchFamily="34" charset="0"/>
                  </a:rPr>
                  <a:t> </a:t>
                </a:r>
                <a:r>
                  <a:rPr lang="fr-BE" sz="1600" dirty="0" err="1" smtClean="0">
                    <a:latin typeface="Agency FB" panose="020B0503020202020204" pitchFamily="34" charset="0"/>
                  </a:rPr>
                  <a:t>based</a:t>
                </a:r>
                <a:r>
                  <a:rPr lang="fr-BE" sz="1600" dirty="0" smtClean="0">
                    <a:latin typeface="Agency FB" panose="020B0503020202020204" pitchFamily="34" charset="0"/>
                  </a:rPr>
                  <a:t> on the </a:t>
                </a:r>
              </a:p>
              <a:p>
                <a:pPr algn="just"/>
                <a:r>
                  <a:rPr lang="fr-BE" sz="1600" dirty="0">
                    <a:latin typeface="Agency FB" panose="020B0503020202020204" pitchFamily="34" charset="0"/>
                  </a:rPr>
                  <a:t> </a:t>
                </a:r>
                <a:r>
                  <a:rPr lang="fr-BE" sz="1600" dirty="0" smtClean="0">
                    <a:latin typeface="Agency FB" panose="020B0503020202020204" pitchFamily="34" charset="0"/>
                  </a:rPr>
                  <a:t>                                                                      training data </a:t>
                </a:r>
                <a:r>
                  <a:rPr lang="fr-BE" sz="1600" dirty="0" err="1" smtClean="0">
                    <a:latin typeface="Agency FB" panose="020B0503020202020204" pitchFamily="34" charset="0"/>
                  </a:rPr>
                  <a:t>already</a:t>
                </a:r>
                <a:r>
                  <a:rPr lang="fr-BE" sz="1600" dirty="0" smtClean="0">
                    <a:latin typeface="Agency FB" panose="020B0503020202020204" pitchFamily="34" charset="0"/>
                  </a:rPr>
                  <a:t> fit in the model.</a:t>
                </a:r>
              </a:p>
              <a:p>
                <a:pPr algn="just"/>
                <a:r>
                  <a:rPr lang="fr-BE" sz="1600" dirty="0">
                    <a:latin typeface="Agency FB" panose="020B0503020202020204" pitchFamily="34" charset="0"/>
                  </a:rPr>
                  <a:t> </a:t>
                </a:r>
                <a:r>
                  <a:rPr lang="fr-BE" sz="1600" dirty="0" smtClean="0">
                    <a:latin typeface="Agency FB" panose="020B0503020202020204" pitchFamily="34" charset="0"/>
                  </a:rPr>
                  <a:t>                                                                      </a:t>
                </a:r>
                <a:r>
                  <a:rPr lang="fr-BE" dirty="0" smtClean="0">
                    <a:latin typeface="Agency FB" panose="020B0503020202020204" pitchFamily="34" charset="0"/>
                  </a:rPr>
                  <a:t> </a:t>
                </a:r>
                <a:endParaRPr lang="fr-BE" dirty="0">
                  <a:latin typeface="Agency FB" panose="020B0503020202020204" pitchFamily="34" charset="0"/>
                </a:endParaRPr>
              </a:p>
            </p:txBody>
          </p:sp>
        </mc:Choice>
        <mc:Fallback xmlns="">
          <p:sp>
            <p:nvSpPr>
              <p:cNvPr id="4" name="ZoneText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4133" y="2703347"/>
                <a:ext cx="8063493" cy="1600438"/>
              </a:xfrm>
              <a:prstGeom prst="rect">
                <a:avLst/>
              </a:prstGeom>
              <a:blipFill>
                <a:blip r:embed="rId9"/>
                <a:stretch>
                  <a:fillRect l="-378" t="-75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ZoneTexte 26"/>
          <p:cNvSpPr txBox="1"/>
          <p:nvPr/>
        </p:nvSpPr>
        <p:spPr>
          <a:xfrm>
            <a:off x="5057366" y="4211150"/>
            <a:ext cx="5037610" cy="830997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fr-BE" sz="1600" b="1" u="sng" dirty="0" err="1" smtClean="0">
                <a:latin typeface="Agency FB" panose="020B0503020202020204" pitchFamily="34" charset="0"/>
              </a:rPr>
              <a:t>Example</a:t>
            </a:r>
            <a:r>
              <a:rPr lang="fr-BE" sz="1600" dirty="0" smtClean="0">
                <a:latin typeface="Agency FB" panose="020B0503020202020204" pitchFamily="34" charset="0"/>
              </a:rPr>
              <a:t> : « </a:t>
            </a:r>
            <a:r>
              <a:rPr lang="fr-BE" sz="1600" dirty="0" err="1" smtClean="0">
                <a:latin typeface="Agency FB" panose="020B0503020202020204" pitchFamily="34" charset="0"/>
              </a:rPr>
              <a:t>Receipt</a:t>
            </a:r>
            <a:r>
              <a:rPr lang="fr-BE" sz="1600" dirty="0" smtClean="0">
                <a:latin typeface="Agency FB" panose="020B0503020202020204" pitchFamily="34" charset="0"/>
              </a:rPr>
              <a:t> : 1,34 g of butter, 200 g of </a:t>
            </a:r>
            <a:r>
              <a:rPr lang="fr-BE" sz="1600" dirty="0" err="1" smtClean="0">
                <a:latin typeface="Agency FB" panose="020B0503020202020204" pitchFamily="34" charset="0"/>
              </a:rPr>
              <a:t>sugar</a:t>
            </a:r>
            <a:r>
              <a:rPr lang="fr-BE" sz="1600" dirty="0" smtClean="0">
                <a:latin typeface="Agency FB" panose="020B0503020202020204" pitchFamily="34" charset="0"/>
              </a:rPr>
              <a:t>, 50 g of </a:t>
            </a:r>
            <a:r>
              <a:rPr lang="fr-BE" sz="1600" dirty="0" err="1" smtClean="0">
                <a:latin typeface="Agency FB" panose="020B0503020202020204" pitchFamily="34" charset="0"/>
              </a:rPr>
              <a:t>chocolate</a:t>
            </a:r>
            <a:r>
              <a:rPr lang="fr-BE" sz="1600" dirty="0" smtClean="0">
                <a:latin typeface="Agency FB" panose="020B0503020202020204" pitchFamily="34" charset="0"/>
              </a:rPr>
              <a:t> »</a:t>
            </a:r>
          </a:p>
          <a:p>
            <a:r>
              <a:rPr lang="fr-BE" sz="1600" dirty="0">
                <a:latin typeface="Agency FB" panose="020B0503020202020204" pitchFamily="34" charset="0"/>
              </a:rPr>
              <a:t> </a:t>
            </a:r>
            <a:r>
              <a:rPr lang="fr-BE" sz="1600" dirty="0" smtClean="0">
                <a:latin typeface="Agency FB" panose="020B0503020202020204" pitchFamily="34" charset="0"/>
              </a:rPr>
              <a:t>                </a:t>
            </a:r>
            <a:r>
              <a:rPr lang="fr-BE" sz="1600" dirty="0" err="1" smtClean="0">
                <a:latin typeface="Agency FB" panose="020B0503020202020204" pitchFamily="34" charset="0"/>
              </a:rPr>
              <a:t>Normalization</a:t>
            </a:r>
            <a:r>
              <a:rPr lang="fr-BE" sz="1600" dirty="0" smtClean="0">
                <a:latin typeface="Agency FB" panose="020B0503020202020204" pitchFamily="34" charset="0"/>
              </a:rPr>
              <a:t> : 0.00134 ,0.2 ,0.050</a:t>
            </a:r>
          </a:p>
          <a:p>
            <a:r>
              <a:rPr lang="fr-BE" sz="1600" dirty="0">
                <a:latin typeface="Agency FB" panose="020B0503020202020204" pitchFamily="34" charset="0"/>
              </a:rPr>
              <a:t> </a:t>
            </a:r>
            <a:r>
              <a:rPr lang="fr-BE" sz="1600" dirty="0" smtClean="0">
                <a:latin typeface="Agency FB" panose="020B0503020202020204" pitchFamily="34" charset="0"/>
              </a:rPr>
              <a:t>                 </a:t>
            </a:r>
            <a:endParaRPr lang="fr-BE" sz="1600" dirty="0">
              <a:latin typeface="Agency FB" panose="020B0503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ZoneTexte 30"/>
              <p:cNvSpPr txBox="1"/>
              <p:nvPr/>
            </p:nvSpPr>
            <p:spPr>
              <a:xfrm>
                <a:off x="6515473" y="4647854"/>
                <a:ext cx="4828827" cy="1569660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BE" sz="1600" b="1" u="sng" dirty="0" err="1" smtClean="0">
                    <a:latin typeface="Agency FB" panose="020B0503020202020204" pitchFamily="34" charset="0"/>
                  </a:rPr>
                  <a:t>Example</a:t>
                </a:r>
                <a:r>
                  <a:rPr lang="fr-BE" sz="1600" dirty="0" smtClean="0">
                    <a:latin typeface="Agency FB" panose="020B0503020202020204" pitchFamily="34" charset="0"/>
                  </a:rPr>
                  <a:t> : « </a:t>
                </a:r>
                <a:r>
                  <a:rPr lang="fr-BE" sz="1600" dirty="0" err="1" smtClean="0">
                    <a:latin typeface="Agency FB" panose="020B0503020202020204" pitchFamily="34" charset="0"/>
                  </a:rPr>
                  <a:t>We</a:t>
                </a:r>
                <a:r>
                  <a:rPr lang="fr-BE" sz="1600" dirty="0" smtClean="0">
                    <a:latin typeface="Agency FB" panose="020B0503020202020204" pitchFamily="34" charset="0"/>
                  </a:rPr>
                  <a:t> are the one </a:t>
                </a:r>
                <a:r>
                  <a:rPr lang="fr-BE" sz="1600" dirty="0" err="1" smtClean="0">
                    <a:latin typeface="Agency FB" panose="020B0503020202020204" pitchFamily="34" charset="0"/>
                  </a:rPr>
                  <a:t>coming</a:t>
                </a:r>
                <a:r>
                  <a:rPr lang="fr-BE" sz="1600" dirty="0" smtClean="0">
                    <a:latin typeface="Agency FB" panose="020B0503020202020204" pitchFamily="34" charset="0"/>
                  </a:rPr>
                  <a:t> </a:t>
                </a:r>
                <a:r>
                  <a:rPr lang="fr-BE" sz="1600" dirty="0" err="1" smtClean="0">
                    <a:latin typeface="Agency FB" panose="020B0503020202020204" pitchFamily="34" charset="0"/>
                  </a:rPr>
                  <a:t>today</a:t>
                </a:r>
                <a:r>
                  <a:rPr lang="fr-BE" sz="1600" dirty="0" smtClean="0">
                    <a:latin typeface="Agency FB" panose="020B0503020202020204" pitchFamily="34" charset="0"/>
                  </a:rPr>
                  <a:t>. » </a:t>
                </a:r>
              </a:p>
              <a:p>
                <a:r>
                  <a:rPr lang="fr-BE" sz="1600" dirty="0" smtClean="0">
                    <a:latin typeface="Agency FB" panose="020B0503020202020204" pitchFamily="34" charset="0"/>
                  </a:rPr>
                  <a:t>                 </a:t>
                </a:r>
                <a:r>
                  <a:rPr lang="fr-BE" sz="1600" dirty="0" err="1" smtClean="0">
                    <a:latin typeface="Agency FB" panose="020B0503020202020204" pitchFamily="34" charset="0"/>
                  </a:rPr>
                  <a:t>Features</a:t>
                </a:r>
                <a:r>
                  <a:rPr lang="fr-BE" sz="1600" dirty="0" smtClean="0">
                    <a:latin typeface="Agency FB" panose="020B0503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fr-BE" sz="1600" i="1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fr-BE" sz="1600" dirty="0" smtClean="0">
                    <a:latin typeface="Agency FB" panose="020B0503020202020204" pitchFamily="34" charset="0"/>
                  </a:rPr>
                  <a:t> one, </a:t>
                </a:r>
                <a:r>
                  <a:rPr lang="fr-BE" sz="1600" dirty="0" err="1" smtClean="0">
                    <a:latin typeface="Agency FB" panose="020B0503020202020204" pitchFamily="34" charset="0"/>
                  </a:rPr>
                  <a:t>coming</a:t>
                </a:r>
                <a:r>
                  <a:rPr lang="fr-BE" sz="1600" dirty="0" smtClean="0">
                    <a:latin typeface="Agency FB" panose="020B0503020202020204" pitchFamily="34" charset="0"/>
                  </a:rPr>
                  <a:t>, </a:t>
                </a:r>
                <a:r>
                  <a:rPr lang="fr-BE" sz="1600" dirty="0" err="1" smtClean="0">
                    <a:latin typeface="Agency FB" panose="020B0503020202020204" pitchFamily="34" charset="0"/>
                  </a:rPr>
                  <a:t>today</a:t>
                </a:r>
                <a:endParaRPr lang="fr-BE" sz="1600" dirty="0">
                  <a:latin typeface="Agency FB" panose="020B0503020202020204" pitchFamily="34" charset="0"/>
                </a:endParaRPr>
              </a:p>
              <a:p>
                <a:r>
                  <a:rPr lang="fr-BE" sz="1600" dirty="0" smtClean="0">
                    <a:latin typeface="Agency FB" panose="020B0503020202020204" pitchFamily="34" charset="0"/>
                  </a:rPr>
                  <a:t>                 </a:t>
                </a:r>
                <a:r>
                  <a:rPr lang="fr-BE" sz="1600" dirty="0" err="1" smtClean="0">
                    <a:latin typeface="Agency FB" panose="020B0503020202020204" pitchFamily="34" charset="0"/>
                  </a:rPr>
                  <a:t>Vector</a:t>
                </a:r>
                <a:r>
                  <a:rPr lang="fr-BE" sz="1600" dirty="0" smtClean="0">
                    <a:latin typeface="Agency FB" panose="020B0503020202020204" pitchFamily="34" charset="0"/>
                  </a:rPr>
                  <a:t> of « one » </a:t>
                </a:r>
                <a14:m>
                  <m:oMath xmlns:m="http://schemas.openxmlformats.org/officeDocument/2006/math">
                    <m:r>
                      <a:rPr lang="fr-BE" sz="1600" i="1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fr-BE" sz="1600" dirty="0" smtClean="0">
                    <a:latin typeface="Agency FB" panose="020B0503020202020204" pitchFamily="34" charset="0"/>
                  </a:rPr>
                  <a:t> 0,0.35,0.09,0.2,1.9,.. [50]</a:t>
                </a:r>
              </a:p>
              <a:p>
                <a:r>
                  <a:rPr lang="fr-BE" sz="1600" dirty="0" smtClean="0">
                    <a:latin typeface="Agency FB" panose="020B0503020202020204" pitchFamily="34" charset="0"/>
                  </a:rPr>
                  <a:t>                 </a:t>
                </a:r>
                <a:r>
                  <a:rPr lang="fr-BE" sz="1600" dirty="0" err="1" smtClean="0">
                    <a:latin typeface="Agency FB" panose="020B0503020202020204" pitchFamily="34" charset="0"/>
                  </a:rPr>
                  <a:t>Vector</a:t>
                </a:r>
                <a:r>
                  <a:rPr lang="fr-BE" sz="1600" dirty="0" smtClean="0">
                    <a:latin typeface="Agency FB" panose="020B0503020202020204" pitchFamily="34" charset="0"/>
                  </a:rPr>
                  <a:t> of « </a:t>
                </a:r>
                <a:r>
                  <a:rPr lang="fr-BE" sz="1600" dirty="0" err="1" smtClean="0">
                    <a:latin typeface="Agency FB" panose="020B0503020202020204" pitchFamily="34" charset="0"/>
                  </a:rPr>
                  <a:t>coming</a:t>
                </a:r>
                <a:r>
                  <a:rPr lang="fr-BE" sz="1600" dirty="0" smtClean="0">
                    <a:latin typeface="Agency FB" panose="020B0503020202020204" pitchFamily="34" charset="0"/>
                  </a:rPr>
                  <a:t> » </a:t>
                </a:r>
                <a14:m>
                  <m:oMath xmlns:m="http://schemas.openxmlformats.org/officeDocument/2006/math">
                    <m:r>
                      <a:rPr lang="fr-BE" sz="1600" i="1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fr-BE" sz="1600" dirty="0" smtClean="0">
                    <a:latin typeface="Agency FB" panose="020B0503020202020204" pitchFamily="34" charset="0"/>
                  </a:rPr>
                  <a:t> 0.3,0,0.0043,1.4,1,… [50]</a:t>
                </a:r>
              </a:p>
              <a:p>
                <a:r>
                  <a:rPr lang="fr-BE" sz="1600" dirty="0" smtClean="0">
                    <a:latin typeface="Agency FB" panose="020B0503020202020204" pitchFamily="34" charset="0"/>
                  </a:rPr>
                  <a:t>                 </a:t>
                </a:r>
                <a:r>
                  <a:rPr lang="fr-BE" sz="1600" dirty="0" err="1" smtClean="0">
                    <a:latin typeface="Agency FB" panose="020B0503020202020204" pitchFamily="34" charset="0"/>
                  </a:rPr>
                  <a:t>Vector</a:t>
                </a:r>
                <a:r>
                  <a:rPr lang="fr-BE" sz="1600" dirty="0" smtClean="0">
                    <a:latin typeface="Agency FB" panose="020B0503020202020204" pitchFamily="34" charset="0"/>
                  </a:rPr>
                  <a:t> </a:t>
                </a:r>
                <a:r>
                  <a:rPr lang="fr-BE" sz="1600" dirty="0">
                    <a:latin typeface="Agency FB" panose="020B0503020202020204" pitchFamily="34" charset="0"/>
                  </a:rPr>
                  <a:t>of </a:t>
                </a:r>
                <a:r>
                  <a:rPr lang="fr-BE" sz="1600" dirty="0" smtClean="0">
                    <a:latin typeface="Agency FB" panose="020B0503020202020204" pitchFamily="34" charset="0"/>
                  </a:rPr>
                  <a:t>« </a:t>
                </a:r>
                <a:r>
                  <a:rPr lang="fr-BE" sz="1600" dirty="0" err="1" smtClean="0">
                    <a:latin typeface="Agency FB" panose="020B0503020202020204" pitchFamily="34" charset="0"/>
                  </a:rPr>
                  <a:t>today</a:t>
                </a:r>
                <a:r>
                  <a:rPr lang="fr-BE" sz="1600" dirty="0" smtClean="0">
                    <a:latin typeface="Agency FB" panose="020B0503020202020204" pitchFamily="34" charset="0"/>
                  </a:rPr>
                  <a:t> » </a:t>
                </a:r>
                <a14:m>
                  <m:oMath xmlns:m="http://schemas.openxmlformats.org/officeDocument/2006/math">
                    <m:r>
                      <a:rPr lang="fr-BE" sz="1600" i="1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fr-BE" sz="1600" dirty="0" smtClean="0">
                    <a:latin typeface="Agency FB" panose="020B0503020202020204" pitchFamily="34" charset="0"/>
                  </a:rPr>
                  <a:t> 1.9,0.45,0.9,0.045,1.2,… [50]</a:t>
                </a:r>
              </a:p>
              <a:p>
                <a:r>
                  <a:rPr lang="fr-BE" sz="1600" dirty="0">
                    <a:latin typeface="Agency FB" panose="020B0503020202020204" pitchFamily="34" charset="0"/>
                  </a:rPr>
                  <a:t> </a:t>
                </a:r>
                <a:r>
                  <a:rPr lang="fr-BE" sz="1600" dirty="0" smtClean="0">
                    <a:latin typeface="Agency FB" panose="020B0503020202020204" pitchFamily="34" charset="0"/>
                  </a:rPr>
                  <a:t>                Final </a:t>
                </a:r>
                <a:r>
                  <a:rPr lang="fr-BE" sz="1600" dirty="0" err="1" smtClean="0">
                    <a:latin typeface="Agency FB" panose="020B0503020202020204" pitchFamily="34" charset="0"/>
                  </a:rPr>
                  <a:t>vector</a:t>
                </a:r>
                <a:r>
                  <a:rPr lang="fr-BE" sz="1600" dirty="0" smtClean="0">
                    <a:latin typeface="Agency FB" panose="020B0503020202020204" pitchFamily="34" charset="0"/>
                  </a:rPr>
                  <a:t>  </a:t>
                </a:r>
                <a14:m>
                  <m:oMath xmlns:m="http://schemas.openxmlformats.org/officeDocument/2006/math">
                    <m:r>
                      <a:rPr lang="fr-BE" sz="1600" i="1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fr-BE" sz="1600" dirty="0" smtClean="0">
                    <a:latin typeface="Agency FB" panose="020B0503020202020204" pitchFamily="34" charset="0"/>
                  </a:rPr>
                  <a:t> 2.2,0.8,0.0943,4,51 … [50]</a:t>
                </a:r>
                <a:endParaRPr lang="fr-BE" sz="1600" dirty="0">
                  <a:latin typeface="Agency FB" panose="020B0503020202020204" pitchFamily="34" charset="0"/>
                </a:endParaRPr>
              </a:p>
            </p:txBody>
          </p:sp>
        </mc:Choice>
        <mc:Fallback xmlns="">
          <p:sp>
            <p:nvSpPr>
              <p:cNvPr id="31" name="ZoneTexte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5473" y="4647854"/>
                <a:ext cx="4828827" cy="1569660"/>
              </a:xfrm>
              <a:prstGeom prst="rect">
                <a:avLst/>
              </a:prstGeom>
              <a:blipFill>
                <a:blip r:embed="rId10"/>
                <a:stretch>
                  <a:fillRect l="-630" t="-769" b="-384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7416836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3" grpId="0" animBg="1"/>
      <p:bldP spid="3" grpId="1" animBg="1"/>
      <p:bldP spid="28" grpId="0" animBg="1"/>
      <p:bldP spid="28" grpId="1" animBg="1"/>
      <p:bldP spid="4" grpId="0" animBg="1"/>
      <p:bldP spid="4" grpId="1" animBg="1"/>
      <p:bldP spid="27" grpId="0" animBg="1"/>
      <p:bldP spid="27" grpId="1" animBg="1"/>
      <p:bldP spid="3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245162" y="2643950"/>
            <a:ext cx="9701694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1" dirty="0" smtClean="0">
                <a:ln w="9525">
                  <a:solidFill>
                    <a:srgbClr val="0070C0"/>
                  </a:solidFill>
                  <a:prstDash val="solid"/>
                </a:ln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Bahnschrift Condensed" panose="020B0502040204020203" pitchFamily="34" charset="0"/>
              </a:rPr>
              <a:t>3. </a:t>
            </a:r>
            <a:r>
              <a:rPr lang="fr-FR" sz="5400" b="1" dirty="0" err="1" smtClean="0">
                <a:ln w="9525">
                  <a:solidFill>
                    <a:srgbClr val="0070C0"/>
                  </a:solidFill>
                  <a:prstDash val="solid"/>
                </a:ln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Bahnschrift Condensed" panose="020B0502040204020203" pitchFamily="34" charset="0"/>
              </a:rPr>
              <a:t>Creation</a:t>
            </a:r>
            <a:r>
              <a:rPr lang="fr-FR" sz="5400" b="1" dirty="0" smtClean="0">
                <a:ln w="9525">
                  <a:solidFill>
                    <a:srgbClr val="0070C0"/>
                  </a:solidFill>
                  <a:prstDash val="solid"/>
                </a:ln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Bahnschrift Condensed" panose="020B0502040204020203" pitchFamily="34" charset="0"/>
              </a:rPr>
              <a:t> of a Machine Learning </a:t>
            </a:r>
            <a:r>
              <a:rPr lang="fr-FR" sz="5400" b="1" dirty="0" err="1" smtClean="0">
                <a:ln w="9525">
                  <a:solidFill>
                    <a:srgbClr val="0070C0"/>
                  </a:solidFill>
                  <a:prstDash val="solid"/>
                </a:ln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Bahnschrift Condensed" panose="020B0502040204020203" pitchFamily="34" charset="0"/>
              </a:rPr>
              <a:t>with</a:t>
            </a:r>
            <a:r>
              <a:rPr lang="fr-FR" sz="5400" b="1" dirty="0" smtClean="0">
                <a:ln w="9525">
                  <a:solidFill>
                    <a:srgbClr val="0070C0"/>
                  </a:solidFill>
                  <a:prstDash val="solid"/>
                </a:ln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Bahnschrift Condensed" panose="020B0502040204020203" pitchFamily="34" charset="0"/>
              </a:rPr>
              <a:t> the </a:t>
            </a:r>
          </a:p>
          <a:p>
            <a:pPr algn="ctr"/>
            <a:r>
              <a:rPr lang="fr-FR" sz="5400" b="1" cap="none" spc="0" dirty="0" smtClean="0">
                <a:ln w="9525">
                  <a:solidFill>
                    <a:srgbClr val="0070C0"/>
                  </a:solidFill>
                  <a:prstDash val="solid"/>
                </a:ln>
                <a:solidFill>
                  <a:schemeClr val="tx1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Bahnschrift Condensed" panose="020B0502040204020203" pitchFamily="34" charset="0"/>
              </a:rPr>
              <a:t>Support </a:t>
            </a:r>
            <a:r>
              <a:rPr lang="fr-FR" sz="5400" b="1" cap="none" spc="0" dirty="0" err="1" smtClean="0">
                <a:ln w="9525">
                  <a:solidFill>
                    <a:srgbClr val="0070C0"/>
                  </a:solidFill>
                  <a:prstDash val="solid"/>
                </a:ln>
                <a:solidFill>
                  <a:schemeClr val="tx1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Bahnschrift Condensed" panose="020B0502040204020203" pitchFamily="34" charset="0"/>
              </a:rPr>
              <a:t>Vector</a:t>
            </a:r>
            <a:r>
              <a:rPr lang="fr-FR" sz="5400" b="1" cap="none" spc="0" dirty="0" smtClean="0">
                <a:ln w="9525">
                  <a:solidFill>
                    <a:srgbClr val="0070C0"/>
                  </a:solidFill>
                  <a:prstDash val="solid"/>
                </a:ln>
                <a:solidFill>
                  <a:schemeClr val="tx1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Bahnschrift Condensed" panose="020B0502040204020203" pitchFamily="34" charset="0"/>
              </a:rPr>
              <a:t> Machine</a:t>
            </a:r>
            <a:endParaRPr lang="fr-FR" sz="5400" b="1" cap="none" spc="0" dirty="0">
              <a:ln w="9525">
                <a:solidFill>
                  <a:srgbClr val="0070C0"/>
                </a:solidFill>
                <a:prstDash val="solid"/>
              </a:ln>
              <a:solidFill>
                <a:schemeClr val="tx1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Bahnschrift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3395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37"/>
            <a:ext cx="12192000" cy="6855326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100362" y="89210"/>
            <a:ext cx="10304424" cy="55399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fr-BE" sz="3000" dirty="0" err="1" smtClean="0">
                <a:ln>
                  <a:solidFill>
                    <a:schemeClr val="tx1"/>
                  </a:solidFill>
                </a:ln>
                <a:latin typeface="Agency FB" panose="020B0503020202020204" pitchFamily="34" charset="0"/>
              </a:rPr>
              <a:t>Preparation</a:t>
            </a:r>
            <a:r>
              <a:rPr lang="fr-BE" sz="3000" dirty="0" smtClean="0">
                <a:ln>
                  <a:solidFill>
                    <a:schemeClr val="tx1"/>
                  </a:solidFill>
                </a:ln>
                <a:latin typeface="Agency FB" panose="020B0503020202020204" pitchFamily="34" charset="0"/>
              </a:rPr>
              <a:t> of the </a:t>
            </a:r>
            <a:r>
              <a:rPr lang="fr-BE" sz="3000" dirty="0" err="1" smtClean="0">
                <a:ln>
                  <a:solidFill>
                    <a:schemeClr val="tx1"/>
                  </a:solidFill>
                </a:ln>
                <a:latin typeface="Agency FB" panose="020B0503020202020204" pitchFamily="34" charset="0"/>
              </a:rPr>
              <a:t>libraries</a:t>
            </a:r>
            <a:r>
              <a:rPr lang="fr-BE" sz="3000" dirty="0" smtClean="0">
                <a:ln>
                  <a:solidFill>
                    <a:schemeClr val="tx1"/>
                  </a:solidFill>
                </a:ln>
                <a:latin typeface="Agency FB" panose="020B0503020202020204" pitchFamily="34" charset="0"/>
              </a:rPr>
              <a:t> and files for the Machine Learning [</a:t>
            </a:r>
            <a:r>
              <a:rPr lang="fr-BE" sz="3000" dirty="0" err="1" smtClean="0">
                <a:ln>
                  <a:solidFill>
                    <a:schemeClr val="tx1"/>
                  </a:solidFill>
                </a:ln>
                <a:latin typeface="Agency FB" panose="020B0503020202020204" pitchFamily="34" charset="0"/>
              </a:rPr>
              <a:t>with</a:t>
            </a:r>
            <a:r>
              <a:rPr lang="fr-BE" sz="3000" dirty="0" smtClean="0">
                <a:ln>
                  <a:solidFill>
                    <a:schemeClr val="tx1"/>
                  </a:solidFill>
                </a:ln>
                <a:latin typeface="Agency FB" panose="020B0503020202020204" pitchFamily="34" charset="0"/>
              </a:rPr>
              <a:t>/</a:t>
            </a:r>
            <a:r>
              <a:rPr lang="fr-BE" sz="3000" dirty="0" err="1" smtClean="0">
                <a:ln>
                  <a:solidFill>
                    <a:schemeClr val="tx1"/>
                  </a:solidFill>
                </a:ln>
                <a:latin typeface="Agency FB" panose="020B0503020202020204" pitchFamily="34" charset="0"/>
              </a:rPr>
              <a:t>without</a:t>
            </a:r>
            <a:r>
              <a:rPr lang="fr-BE" sz="3000" dirty="0" smtClean="0">
                <a:ln>
                  <a:solidFill>
                    <a:schemeClr val="tx1"/>
                  </a:solidFill>
                </a:ln>
                <a:latin typeface="Agency FB" panose="020B0503020202020204" pitchFamily="34" charset="0"/>
              </a:rPr>
              <a:t> </a:t>
            </a:r>
            <a:r>
              <a:rPr lang="fr-BE" sz="3000" dirty="0" err="1" smtClean="0">
                <a:ln>
                  <a:solidFill>
                    <a:schemeClr val="tx1"/>
                  </a:solidFill>
                </a:ln>
                <a:latin typeface="Agency FB" panose="020B0503020202020204" pitchFamily="34" charset="0"/>
              </a:rPr>
              <a:t>glOve</a:t>
            </a:r>
            <a:r>
              <a:rPr lang="fr-BE" sz="3000" dirty="0" smtClean="0">
                <a:ln>
                  <a:solidFill>
                    <a:schemeClr val="tx1"/>
                  </a:solidFill>
                </a:ln>
                <a:latin typeface="Agency FB" panose="020B0503020202020204" pitchFamily="34" charset="0"/>
              </a:rPr>
              <a:t>]</a:t>
            </a:r>
            <a:endParaRPr lang="fr-BE" sz="3000" dirty="0">
              <a:ln>
                <a:solidFill>
                  <a:schemeClr val="tx1"/>
                </a:solidFill>
              </a:ln>
              <a:latin typeface="Agency FB" panose="020B0503020202020204" pitchFamily="34" charset="0"/>
            </a:endParaRPr>
          </a:p>
        </p:txBody>
      </p:sp>
      <p:sp>
        <p:nvSpPr>
          <p:cNvPr id="2" name="ZoneTexte 1"/>
          <p:cNvSpPr txBox="1"/>
          <p:nvPr/>
        </p:nvSpPr>
        <p:spPr>
          <a:xfrm>
            <a:off x="853440" y="1085088"/>
            <a:ext cx="14077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2800" dirty="0" smtClean="0">
                <a:latin typeface="Agency FB" panose="020B0503020202020204" pitchFamily="34" charset="0"/>
              </a:rPr>
              <a:t>1. </a:t>
            </a:r>
            <a:r>
              <a:rPr lang="fr-BE" sz="2800" dirty="0" err="1" smtClean="0">
                <a:latin typeface="Agency FB" panose="020B0503020202020204" pitchFamily="34" charset="0"/>
              </a:rPr>
              <a:t>Libraries</a:t>
            </a:r>
            <a:endParaRPr lang="fr-BE" sz="2800" dirty="0">
              <a:latin typeface="Agency FB" panose="020B0503020202020204" pitchFamily="34" charset="0"/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853440" y="2212848"/>
            <a:ext cx="30700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2800" dirty="0" smtClean="0">
                <a:latin typeface="Agency FB" panose="020B0503020202020204" pitchFamily="34" charset="0"/>
              </a:rPr>
              <a:t>2. Importation of the data</a:t>
            </a:r>
            <a:endParaRPr lang="fr-BE" sz="2800" dirty="0">
              <a:latin typeface="Agency FB" panose="020B0503020202020204" pitchFamily="34" charset="0"/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6263" y="1187282"/>
            <a:ext cx="5186377" cy="257435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8166" y="3960672"/>
            <a:ext cx="5244474" cy="134284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502" y="2726633"/>
            <a:ext cx="10993384" cy="201045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502" y="4857555"/>
            <a:ext cx="10974332" cy="193384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Imag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8166" y="5610529"/>
            <a:ext cx="4985001" cy="42789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Image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4544" y="1967255"/>
            <a:ext cx="5616749" cy="424036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" name="Rectangle 16"/>
          <p:cNvSpPr/>
          <p:nvPr/>
        </p:nvSpPr>
        <p:spPr>
          <a:xfrm>
            <a:off x="1557319" y="2704229"/>
            <a:ext cx="703879" cy="20497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" name="Rectangle 17"/>
          <p:cNvSpPr/>
          <p:nvPr/>
        </p:nvSpPr>
        <p:spPr>
          <a:xfrm>
            <a:off x="1015345" y="4857555"/>
            <a:ext cx="240431" cy="19338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9" name="Rectangle 18"/>
          <p:cNvSpPr/>
          <p:nvPr/>
        </p:nvSpPr>
        <p:spPr>
          <a:xfrm>
            <a:off x="5810809" y="2816264"/>
            <a:ext cx="6157145" cy="192925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0" name="Rectangle 19"/>
          <p:cNvSpPr/>
          <p:nvPr/>
        </p:nvSpPr>
        <p:spPr>
          <a:xfrm>
            <a:off x="4980147" y="4833624"/>
            <a:ext cx="6987807" cy="192925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0" name="ZoneTexte 9"/>
          <p:cNvSpPr txBox="1"/>
          <p:nvPr/>
        </p:nvSpPr>
        <p:spPr>
          <a:xfrm>
            <a:off x="853440" y="3342021"/>
            <a:ext cx="31854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2800" dirty="0" smtClean="0">
                <a:latin typeface="Agency FB" panose="020B0503020202020204" pitchFamily="34" charset="0"/>
              </a:rPr>
              <a:t>3. Structure of the </a:t>
            </a:r>
            <a:r>
              <a:rPr lang="fr-BE" sz="2800" dirty="0" err="1" smtClean="0">
                <a:latin typeface="Agency FB" panose="020B0503020202020204" pitchFamily="34" charset="0"/>
              </a:rPr>
              <a:t>project</a:t>
            </a:r>
            <a:endParaRPr lang="fr-BE" sz="2800" dirty="0"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95585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37"/>
            <a:ext cx="12192000" cy="6855326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100362" y="89210"/>
            <a:ext cx="4227439" cy="55399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fr-BE" sz="3000" dirty="0" smtClean="0">
                <a:ln>
                  <a:solidFill>
                    <a:schemeClr val="tx1"/>
                  </a:solidFill>
                </a:ln>
                <a:latin typeface="Agency FB" panose="020B0503020202020204" pitchFamily="34" charset="0"/>
              </a:rPr>
              <a:t>Machine Learning [</a:t>
            </a:r>
            <a:r>
              <a:rPr lang="fr-BE" sz="3000" dirty="0" err="1" smtClean="0">
                <a:ln>
                  <a:solidFill>
                    <a:schemeClr val="tx1"/>
                  </a:solidFill>
                </a:ln>
                <a:latin typeface="Agency FB" panose="020B0503020202020204" pitchFamily="34" charset="0"/>
              </a:rPr>
              <a:t>without</a:t>
            </a:r>
            <a:r>
              <a:rPr lang="fr-BE" sz="3000" dirty="0" smtClean="0">
                <a:ln>
                  <a:solidFill>
                    <a:schemeClr val="tx1"/>
                  </a:solidFill>
                </a:ln>
                <a:latin typeface="Agency FB" panose="020B0503020202020204" pitchFamily="34" charset="0"/>
              </a:rPr>
              <a:t> </a:t>
            </a:r>
            <a:r>
              <a:rPr lang="fr-BE" sz="3000" dirty="0" err="1" smtClean="0">
                <a:ln>
                  <a:solidFill>
                    <a:schemeClr val="tx1"/>
                  </a:solidFill>
                </a:ln>
                <a:latin typeface="Agency FB" panose="020B0503020202020204" pitchFamily="34" charset="0"/>
              </a:rPr>
              <a:t>glOve</a:t>
            </a:r>
            <a:r>
              <a:rPr lang="fr-BE" sz="3000" dirty="0" smtClean="0">
                <a:ln>
                  <a:solidFill>
                    <a:schemeClr val="tx1"/>
                  </a:solidFill>
                </a:ln>
                <a:latin typeface="Agency FB" panose="020B0503020202020204" pitchFamily="34" charset="0"/>
              </a:rPr>
              <a:t>]</a:t>
            </a:r>
            <a:endParaRPr lang="fr-BE" sz="3000" dirty="0">
              <a:ln>
                <a:solidFill>
                  <a:schemeClr val="tx1"/>
                </a:solidFill>
              </a:ln>
              <a:latin typeface="Agency FB" panose="020B0503020202020204" pitchFamily="34" charset="0"/>
            </a:endParaRPr>
          </a:p>
        </p:txBody>
      </p:sp>
      <p:sp>
        <p:nvSpPr>
          <p:cNvPr id="12" name="ZoneTexte 11"/>
          <p:cNvSpPr txBox="1"/>
          <p:nvPr/>
        </p:nvSpPr>
        <p:spPr>
          <a:xfrm>
            <a:off x="6626961" y="73821"/>
            <a:ext cx="24304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3200" dirty="0" smtClean="0">
                <a:latin typeface="Agency FB" panose="020B0503020202020204" pitchFamily="34" charset="0"/>
              </a:rPr>
              <a:t>1. </a:t>
            </a:r>
            <a:r>
              <a:rPr lang="fr-BE" sz="3200" dirty="0" err="1" smtClean="0">
                <a:latin typeface="Agency FB" panose="020B0503020202020204" pitchFamily="34" charset="0"/>
              </a:rPr>
              <a:t>Pre-processing</a:t>
            </a:r>
            <a:endParaRPr lang="fr-BE" sz="3200" dirty="0">
              <a:latin typeface="Agency FB" panose="020B0503020202020204" pitchFamily="34" charset="0"/>
            </a:endParaRPr>
          </a:p>
        </p:txBody>
      </p:sp>
      <p:sp>
        <p:nvSpPr>
          <p:cNvPr id="13" name="ZoneTexte 12"/>
          <p:cNvSpPr txBox="1"/>
          <p:nvPr/>
        </p:nvSpPr>
        <p:spPr>
          <a:xfrm>
            <a:off x="5451978" y="59884"/>
            <a:ext cx="52036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3200" dirty="0" smtClean="0">
                <a:latin typeface="Agency FB" panose="020B0503020202020204" pitchFamily="34" charset="0"/>
              </a:rPr>
              <a:t>2. </a:t>
            </a:r>
            <a:r>
              <a:rPr lang="fr-BE" sz="3200" dirty="0" err="1" smtClean="0">
                <a:latin typeface="Agency FB" panose="020B0503020202020204" pitchFamily="34" charset="0"/>
              </a:rPr>
              <a:t>Creation</a:t>
            </a:r>
            <a:r>
              <a:rPr lang="fr-BE" sz="3200" dirty="0" smtClean="0">
                <a:latin typeface="Agency FB" panose="020B0503020202020204" pitchFamily="34" charset="0"/>
              </a:rPr>
              <a:t> of </a:t>
            </a:r>
            <a:r>
              <a:rPr lang="fr-BE" sz="3200" dirty="0" err="1" smtClean="0">
                <a:latin typeface="Agency FB" panose="020B0503020202020204" pitchFamily="34" charset="0"/>
              </a:rPr>
              <a:t>linear</a:t>
            </a:r>
            <a:r>
              <a:rPr lang="fr-BE" sz="3200" dirty="0" smtClean="0">
                <a:latin typeface="Agency FB" panose="020B0503020202020204" pitchFamily="34" charset="0"/>
              </a:rPr>
              <a:t> and </a:t>
            </a:r>
            <a:r>
              <a:rPr lang="fr-BE" sz="3200" dirty="0" err="1" smtClean="0">
                <a:latin typeface="Agency FB" panose="020B0503020202020204" pitchFamily="34" charset="0"/>
              </a:rPr>
              <a:t>kernel</a:t>
            </a:r>
            <a:r>
              <a:rPr lang="fr-BE" sz="3200" dirty="0" smtClean="0">
                <a:latin typeface="Agency FB" panose="020B0503020202020204" pitchFamily="34" charset="0"/>
              </a:rPr>
              <a:t> </a:t>
            </a:r>
            <a:r>
              <a:rPr lang="fr-BE" sz="3200" dirty="0" err="1" smtClean="0">
                <a:latin typeface="Agency FB" panose="020B0503020202020204" pitchFamily="34" charset="0"/>
              </a:rPr>
              <a:t>models</a:t>
            </a:r>
            <a:endParaRPr lang="fr-BE" sz="3200" dirty="0">
              <a:latin typeface="Agency FB" panose="020B0503020202020204" pitchFamily="34" charset="0"/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4999337" y="36595"/>
            <a:ext cx="65437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3200" dirty="0" smtClean="0">
                <a:latin typeface="Agency FB" panose="020B0503020202020204" pitchFamily="34" charset="0"/>
              </a:rPr>
              <a:t>3. </a:t>
            </a:r>
            <a:r>
              <a:rPr lang="fr-BE" sz="3200" dirty="0" err="1" smtClean="0">
                <a:latin typeface="Agency FB" panose="020B0503020202020204" pitchFamily="34" charset="0"/>
              </a:rPr>
              <a:t>Accuracy</a:t>
            </a:r>
            <a:r>
              <a:rPr lang="fr-BE" sz="3200" dirty="0" smtClean="0">
                <a:latin typeface="Agency FB" panose="020B0503020202020204" pitchFamily="34" charset="0"/>
              </a:rPr>
              <a:t> </a:t>
            </a:r>
            <a:r>
              <a:rPr lang="fr-BE" sz="3200" dirty="0" smtClean="0">
                <a:latin typeface="Agency FB" panose="020B0503020202020204" pitchFamily="34" charset="0"/>
              </a:rPr>
              <a:t>and </a:t>
            </a:r>
            <a:r>
              <a:rPr lang="fr-BE" sz="3200" dirty="0" smtClean="0">
                <a:latin typeface="Agency FB" panose="020B0503020202020204" pitchFamily="34" charset="0"/>
              </a:rPr>
              <a:t>table of </a:t>
            </a:r>
            <a:r>
              <a:rPr lang="fr-BE" sz="3200" dirty="0" err="1" smtClean="0">
                <a:latin typeface="Agency FB" panose="020B0503020202020204" pitchFamily="34" charset="0"/>
              </a:rPr>
              <a:t>prediction</a:t>
            </a:r>
            <a:r>
              <a:rPr lang="fr-BE" sz="3200" dirty="0" smtClean="0">
                <a:latin typeface="Agency FB" panose="020B0503020202020204" pitchFamily="34" charset="0"/>
              </a:rPr>
              <a:t> </a:t>
            </a:r>
            <a:r>
              <a:rPr lang="fr-BE" sz="3200" dirty="0" smtClean="0">
                <a:latin typeface="Agency FB" panose="020B0503020202020204" pitchFamily="34" charset="0"/>
              </a:rPr>
              <a:t>of the </a:t>
            </a:r>
            <a:r>
              <a:rPr lang="fr-BE" sz="3200" dirty="0" err="1" smtClean="0">
                <a:latin typeface="Agency FB" panose="020B0503020202020204" pitchFamily="34" charset="0"/>
              </a:rPr>
              <a:t>models</a:t>
            </a:r>
            <a:endParaRPr lang="fr-BE" sz="3200" dirty="0">
              <a:latin typeface="Agency FB" panose="020B0503020202020204" pitchFamily="34" charset="0"/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672" y="797423"/>
            <a:ext cx="5553850" cy="568721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0632" y="2962955"/>
            <a:ext cx="4970918" cy="242547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3708" y="795491"/>
            <a:ext cx="2819794" cy="256258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Imag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672" y="798578"/>
            <a:ext cx="8719878" cy="201045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5319" y="3494969"/>
            <a:ext cx="4020111" cy="295385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Imag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672" y="2964407"/>
            <a:ext cx="3620005" cy="242921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Image 1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58" y="794040"/>
            <a:ext cx="10917174" cy="220058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Image 1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672" y="798578"/>
            <a:ext cx="6088440" cy="308653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9" name="Image 18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2767" y="788590"/>
            <a:ext cx="5585392" cy="307112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" name="Image 19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2768" y="3913596"/>
            <a:ext cx="5585391" cy="280691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1" name="Image 20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58" y="4047861"/>
            <a:ext cx="6069453" cy="31436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2" name="Image 21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166" y="4584776"/>
            <a:ext cx="6069452" cy="30484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672" y="795491"/>
            <a:ext cx="3416691" cy="93893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4" name="Image 23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58" y="1890495"/>
            <a:ext cx="4629796" cy="39058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5" name="Image 24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9337" y="2458543"/>
            <a:ext cx="4344006" cy="145752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6" name="Image 25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9337" y="4055847"/>
            <a:ext cx="3334215" cy="68589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7" name="Image 26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33" y="2455876"/>
            <a:ext cx="4706007" cy="426463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9666697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2" grpId="1"/>
      <p:bldP spid="13" grpId="0"/>
      <p:bldP spid="13" grpId="1"/>
      <p:bldP spid="1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37"/>
            <a:ext cx="12192000" cy="6855326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100362" y="89210"/>
            <a:ext cx="3983783" cy="55399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fr-BE" sz="3000" dirty="0" smtClean="0">
                <a:ln>
                  <a:solidFill>
                    <a:schemeClr val="tx1"/>
                  </a:solidFill>
                </a:ln>
                <a:latin typeface="Agency FB" panose="020B0503020202020204" pitchFamily="34" charset="0"/>
              </a:rPr>
              <a:t>Machine Learning [</a:t>
            </a:r>
            <a:r>
              <a:rPr lang="fr-BE" sz="3000" dirty="0" err="1" smtClean="0">
                <a:ln>
                  <a:solidFill>
                    <a:schemeClr val="tx1"/>
                  </a:solidFill>
                </a:ln>
                <a:latin typeface="Agency FB" panose="020B0503020202020204" pitchFamily="34" charset="0"/>
              </a:rPr>
              <a:t>with</a:t>
            </a:r>
            <a:r>
              <a:rPr lang="fr-BE" sz="3000" dirty="0" smtClean="0">
                <a:ln>
                  <a:solidFill>
                    <a:schemeClr val="tx1"/>
                  </a:solidFill>
                </a:ln>
                <a:latin typeface="Agency FB" panose="020B0503020202020204" pitchFamily="34" charset="0"/>
              </a:rPr>
              <a:t> </a:t>
            </a:r>
            <a:r>
              <a:rPr lang="fr-BE" sz="3000" dirty="0" err="1" smtClean="0">
                <a:ln>
                  <a:solidFill>
                    <a:schemeClr val="tx1"/>
                  </a:solidFill>
                </a:ln>
                <a:latin typeface="Agency FB" panose="020B0503020202020204" pitchFamily="34" charset="0"/>
              </a:rPr>
              <a:t>glOve</a:t>
            </a:r>
            <a:r>
              <a:rPr lang="fr-BE" sz="3000" dirty="0" smtClean="0">
                <a:ln>
                  <a:solidFill>
                    <a:schemeClr val="tx1"/>
                  </a:solidFill>
                </a:ln>
                <a:latin typeface="Agency FB" panose="020B0503020202020204" pitchFamily="34" charset="0"/>
              </a:rPr>
              <a:t>]</a:t>
            </a:r>
            <a:endParaRPr lang="fr-BE" sz="3000" dirty="0">
              <a:ln>
                <a:solidFill>
                  <a:schemeClr val="tx1"/>
                </a:solidFill>
              </a:ln>
              <a:latin typeface="Agency FB" panose="020B0503020202020204" pitchFamily="34" charset="0"/>
            </a:endParaRPr>
          </a:p>
        </p:txBody>
      </p:sp>
      <p:sp>
        <p:nvSpPr>
          <p:cNvPr id="12" name="ZoneTexte 11"/>
          <p:cNvSpPr txBox="1"/>
          <p:nvPr/>
        </p:nvSpPr>
        <p:spPr>
          <a:xfrm>
            <a:off x="6542492" y="93128"/>
            <a:ext cx="47666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3200" dirty="0" smtClean="0">
                <a:latin typeface="Agency FB" panose="020B0503020202020204" pitchFamily="34" charset="0"/>
              </a:rPr>
              <a:t>1. </a:t>
            </a:r>
            <a:r>
              <a:rPr lang="fr-BE" sz="3200" dirty="0" err="1" smtClean="0">
                <a:latin typeface="Agency FB" panose="020B0503020202020204" pitchFamily="34" charset="0"/>
              </a:rPr>
              <a:t>Pre-processing</a:t>
            </a:r>
            <a:r>
              <a:rPr lang="fr-BE" sz="3200" dirty="0" smtClean="0">
                <a:latin typeface="Agency FB" panose="020B0503020202020204" pitchFamily="34" charset="0"/>
              </a:rPr>
              <a:t> </a:t>
            </a:r>
            <a:r>
              <a:rPr lang="fr-BE" sz="3200" dirty="0" err="1" smtClean="0">
                <a:latin typeface="Agency FB" panose="020B0503020202020204" pitchFamily="34" charset="0"/>
              </a:rPr>
              <a:t>using</a:t>
            </a:r>
            <a:r>
              <a:rPr lang="fr-BE" sz="3200" dirty="0" smtClean="0">
                <a:latin typeface="Agency FB" panose="020B0503020202020204" pitchFamily="34" charset="0"/>
              </a:rPr>
              <a:t> </a:t>
            </a:r>
            <a:r>
              <a:rPr lang="fr-BE" sz="3200" dirty="0" err="1" smtClean="0">
                <a:latin typeface="Agency FB" panose="020B0503020202020204" pitchFamily="34" charset="0"/>
              </a:rPr>
              <a:t>Glove</a:t>
            </a:r>
            <a:endParaRPr lang="fr-BE" sz="3200" dirty="0" smtClean="0">
              <a:latin typeface="Agency FB" panose="020B0503020202020204" pitchFamily="34" charset="0"/>
            </a:endParaRPr>
          </a:p>
        </p:txBody>
      </p:sp>
      <p:sp>
        <p:nvSpPr>
          <p:cNvPr id="13" name="ZoneTexte 12"/>
          <p:cNvSpPr txBox="1"/>
          <p:nvPr/>
        </p:nvSpPr>
        <p:spPr>
          <a:xfrm>
            <a:off x="5966351" y="117433"/>
            <a:ext cx="52838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3200" dirty="0" smtClean="0">
                <a:latin typeface="Agency FB" panose="020B0503020202020204" pitchFamily="34" charset="0"/>
              </a:rPr>
              <a:t>2. </a:t>
            </a:r>
            <a:r>
              <a:rPr lang="fr-BE" sz="3200" dirty="0" err="1" smtClean="0">
                <a:latin typeface="Agency FB" panose="020B0503020202020204" pitchFamily="34" charset="0"/>
              </a:rPr>
              <a:t>Creation</a:t>
            </a:r>
            <a:r>
              <a:rPr lang="fr-BE" sz="3200" dirty="0" smtClean="0">
                <a:latin typeface="Agency FB" panose="020B0503020202020204" pitchFamily="34" charset="0"/>
              </a:rPr>
              <a:t> of </a:t>
            </a:r>
            <a:r>
              <a:rPr lang="fr-BE" sz="3200" dirty="0" err="1" smtClean="0">
                <a:latin typeface="Agency FB" panose="020B0503020202020204" pitchFamily="34" charset="0"/>
              </a:rPr>
              <a:t>linear</a:t>
            </a:r>
            <a:r>
              <a:rPr lang="fr-BE" sz="3200" dirty="0" smtClean="0">
                <a:latin typeface="Agency FB" panose="020B0503020202020204" pitchFamily="34" charset="0"/>
              </a:rPr>
              <a:t> and </a:t>
            </a:r>
            <a:r>
              <a:rPr lang="fr-BE" sz="3200" dirty="0" err="1" smtClean="0">
                <a:latin typeface="Agency FB" panose="020B0503020202020204" pitchFamily="34" charset="0"/>
              </a:rPr>
              <a:t>kernel</a:t>
            </a:r>
            <a:r>
              <a:rPr lang="fr-BE" sz="3200" dirty="0" smtClean="0">
                <a:latin typeface="Agency FB" panose="020B0503020202020204" pitchFamily="34" charset="0"/>
              </a:rPr>
              <a:t> </a:t>
            </a:r>
            <a:r>
              <a:rPr lang="fr-BE" sz="3200" dirty="0" err="1" smtClean="0">
                <a:latin typeface="Agency FB" panose="020B0503020202020204" pitchFamily="34" charset="0"/>
              </a:rPr>
              <a:t>models</a:t>
            </a:r>
            <a:endParaRPr lang="fr-BE" sz="3200" dirty="0">
              <a:latin typeface="Agency FB" panose="020B0503020202020204" pitchFamily="34" charset="0"/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5068823" y="131071"/>
            <a:ext cx="65437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3200" dirty="0" smtClean="0">
                <a:latin typeface="Agency FB" panose="020B0503020202020204" pitchFamily="34" charset="0"/>
              </a:rPr>
              <a:t>3. </a:t>
            </a:r>
            <a:r>
              <a:rPr lang="fr-BE" sz="3200" dirty="0" err="1" smtClean="0">
                <a:latin typeface="Agency FB" panose="020B0503020202020204" pitchFamily="34" charset="0"/>
              </a:rPr>
              <a:t>Accuracy</a:t>
            </a:r>
            <a:r>
              <a:rPr lang="fr-BE" sz="3200" dirty="0" smtClean="0">
                <a:latin typeface="Agency FB" panose="020B0503020202020204" pitchFamily="34" charset="0"/>
              </a:rPr>
              <a:t> </a:t>
            </a:r>
            <a:r>
              <a:rPr lang="fr-BE" sz="3200" dirty="0" smtClean="0">
                <a:latin typeface="Agency FB" panose="020B0503020202020204" pitchFamily="34" charset="0"/>
              </a:rPr>
              <a:t>and </a:t>
            </a:r>
            <a:r>
              <a:rPr lang="fr-BE" sz="3200" dirty="0" smtClean="0">
                <a:latin typeface="Agency FB" panose="020B0503020202020204" pitchFamily="34" charset="0"/>
              </a:rPr>
              <a:t>table</a:t>
            </a:r>
            <a:r>
              <a:rPr lang="fr-BE" sz="3200" dirty="0">
                <a:latin typeface="Agency FB" panose="020B0503020202020204" pitchFamily="34" charset="0"/>
              </a:rPr>
              <a:t> </a:t>
            </a:r>
            <a:r>
              <a:rPr lang="fr-BE" sz="3200" dirty="0" smtClean="0">
                <a:latin typeface="Agency FB" panose="020B0503020202020204" pitchFamily="34" charset="0"/>
              </a:rPr>
              <a:t>of </a:t>
            </a:r>
            <a:r>
              <a:rPr lang="fr-BE" sz="3200" dirty="0" err="1" smtClean="0">
                <a:latin typeface="Agency FB" panose="020B0503020202020204" pitchFamily="34" charset="0"/>
              </a:rPr>
              <a:t>prediction</a:t>
            </a:r>
            <a:r>
              <a:rPr lang="fr-BE" sz="3200" dirty="0" smtClean="0">
                <a:latin typeface="Agency FB" panose="020B0503020202020204" pitchFamily="34" charset="0"/>
              </a:rPr>
              <a:t> </a:t>
            </a:r>
            <a:r>
              <a:rPr lang="fr-BE" sz="3200" dirty="0" smtClean="0">
                <a:latin typeface="Agency FB" panose="020B0503020202020204" pitchFamily="34" charset="0"/>
              </a:rPr>
              <a:t>of the </a:t>
            </a:r>
            <a:r>
              <a:rPr lang="fr-BE" sz="3200" dirty="0" err="1" smtClean="0">
                <a:latin typeface="Agency FB" panose="020B0503020202020204" pitchFamily="34" charset="0"/>
              </a:rPr>
              <a:t>models</a:t>
            </a:r>
            <a:endParaRPr lang="fr-BE" sz="3200" dirty="0">
              <a:latin typeface="Agency FB" panose="020B0503020202020204" pitchFamily="34" charset="0"/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62" y="791267"/>
            <a:ext cx="10974332" cy="193384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62" y="3309317"/>
            <a:ext cx="5210902" cy="344505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10" y="2831451"/>
            <a:ext cx="10993384" cy="37152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89" y="3810338"/>
            <a:ext cx="4048690" cy="294403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1942" y="3810338"/>
            <a:ext cx="6742751" cy="294200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89" y="757400"/>
            <a:ext cx="10964805" cy="290487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62" y="784242"/>
            <a:ext cx="10917174" cy="418205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Image 1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97" y="770882"/>
            <a:ext cx="7563906" cy="339137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Image 1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89" y="1648043"/>
            <a:ext cx="4677428" cy="36200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Image 16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8823" y="2199270"/>
            <a:ext cx="4296375" cy="143847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Image 1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8823" y="3808316"/>
            <a:ext cx="4296375" cy="64779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9" name="Image 18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89" y="791267"/>
            <a:ext cx="2495898" cy="66684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" name="Image 19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97" y="2199977"/>
            <a:ext cx="4744112" cy="455236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081674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2" grpId="1"/>
      <p:bldP spid="13" grpId="0"/>
      <p:bldP spid="13" grpId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rdoise">
  <a:themeElements>
    <a:clrScheme name="Bleu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Ardois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rdois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TM04033929[[fn=Ardoise]]</Template>
  <TotalTime>1174</TotalTime>
  <Words>431</Words>
  <Application>Microsoft Office PowerPoint</Application>
  <PresentationFormat>Grand écran</PresentationFormat>
  <Paragraphs>124</Paragraphs>
  <Slides>11</Slides>
  <Notes>0</Notes>
  <HiddenSlides>0</HiddenSlides>
  <MMClips>1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11</vt:i4>
      </vt:variant>
    </vt:vector>
  </HeadingPairs>
  <TitlesOfParts>
    <vt:vector size="19" baseType="lpstr">
      <vt:lpstr>Agency FB</vt:lpstr>
      <vt:lpstr>Bahnschrift Condensed</vt:lpstr>
      <vt:lpstr>Bahnschrift SemiLight SemiConde</vt:lpstr>
      <vt:lpstr>Calisto MT</vt:lpstr>
      <vt:lpstr>Cambria Math</vt:lpstr>
      <vt:lpstr>Trebuchet MS</vt:lpstr>
      <vt:lpstr>Wingdings 2</vt:lpstr>
      <vt:lpstr>Ardoise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>Nyrhu Group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God</dc:creator>
  <cp:lastModifiedBy>God</cp:lastModifiedBy>
  <cp:revision>101</cp:revision>
  <dcterms:created xsi:type="dcterms:W3CDTF">2018-12-01T15:16:04Z</dcterms:created>
  <dcterms:modified xsi:type="dcterms:W3CDTF">2018-12-23T13:40:03Z</dcterms:modified>
</cp:coreProperties>
</file>